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Lst>
  <p:sldSz cx="18288000" cy="10287000"/>
  <p:notesSz cx="6858000" cy="9144000"/>
  <p:embeddedFontLst>
    <p:embeddedFont>
      <p:font typeface="Times New Roman MT" panose="02030502070405020303"/>
      <p:regular r:id="rId14"/>
    </p:embeddedFont>
    <p:embeddedFont>
      <p:font typeface="Times New Roman MT Bold Italics" panose="02030802070405090303"/>
      <p:boldItalic r:id="rId15"/>
    </p:embeddedFont>
    <p:embeddedFont>
      <p:font typeface="Calibri" panose="020F050202020403020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png"/><Relationship Id="rId7" Type="http://schemas.openxmlformats.org/officeDocument/2006/relationships/image" Target="../media/image4.png"/><Relationship Id="rId6" Type="http://schemas.openxmlformats.org/officeDocument/2006/relationships/image" Target="../media/image3.svg"/><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2.png"/><Relationship Id="rId22" Type="http://schemas.openxmlformats.org/officeDocument/2006/relationships/slideLayout" Target="../slideLayouts/slideLayout7.xml"/><Relationship Id="rId21" Type="http://schemas.openxmlformats.org/officeDocument/2006/relationships/image" Target="../media/image16.png"/><Relationship Id="rId20" Type="http://schemas.openxmlformats.org/officeDocument/2006/relationships/image" Target="../media/image5.svg"/><Relationship Id="rId2" Type="http://schemas.openxmlformats.org/officeDocument/2006/relationships/image" Target="../media/image1.svg"/><Relationship Id="rId19" Type="http://schemas.openxmlformats.org/officeDocument/2006/relationships/image" Target="../media/image15.png"/><Relationship Id="rId18" Type="http://schemas.openxmlformats.org/officeDocument/2006/relationships/image" Target="../media/image14.png"/><Relationship Id="rId17" Type="http://schemas.openxmlformats.org/officeDocument/2006/relationships/image" Target="../media/image13.png"/><Relationship Id="rId16" Type="http://schemas.openxmlformats.org/officeDocument/2006/relationships/image" Target="../media/image12.png"/><Relationship Id="rId15" Type="http://schemas.openxmlformats.org/officeDocument/2006/relationships/image" Target="../media/image11.png"/><Relationship Id="rId14" Type="http://schemas.openxmlformats.org/officeDocument/2006/relationships/image" Target="../media/image10.png"/><Relationship Id="rId13" Type="http://schemas.openxmlformats.org/officeDocument/2006/relationships/image" Target="../media/image9.png"/><Relationship Id="rId12" Type="http://schemas.openxmlformats.org/officeDocument/2006/relationships/image" Target="../media/image8.png"/><Relationship Id="rId11" Type="http://schemas.openxmlformats.org/officeDocument/2006/relationships/image" Target="../media/image4.svg"/><Relationship Id="rId10" Type="http://schemas.openxmlformats.org/officeDocument/2006/relationships/image" Target="../media/image7.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8" Type="http://schemas.openxmlformats.org/officeDocument/2006/relationships/slideLayout" Target="../slideLayouts/slideLayout7.xml"/><Relationship Id="rId17" Type="http://schemas.openxmlformats.org/officeDocument/2006/relationships/image" Target="../media/image11.png"/><Relationship Id="rId16" Type="http://schemas.openxmlformats.org/officeDocument/2006/relationships/image" Target="../media/image12.png"/><Relationship Id="rId15" Type="http://schemas.openxmlformats.org/officeDocument/2006/relationships/image" Target="../media/image13.png"/><Relationship Id="rId14" Type="http://schemas.openxmlformats.org/officeDocument/2006/relationships/image" Target="../media/image9.png"/><Relationship Id="rId13" Type="http://schemas.openxmlformats.org/officeDocument/2006/relationships/image" Target="../media/image6.svg"/><Relationship Id="rId12" Type="http://schemas.openxmlformats.org/officeDocument/2006/relationships/image" Target="../media/image19.png"/><Relationship Id="rId11" Type="http://schemas.openxmlformats.org/officeDocument/2006/relationships/image" Target="../media/image4.svg"/><Relationship Id="rId10" Type="http://schemas.openxmlformats.org/officeDocument/2006/relationships/image" Target="../media/image7.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8" Type="http://schemas.openxmlformats.org/officeDocument/2006/relationships/slideLayout" Target="../slideLayouts/slideLayout7.xml"/><Relationship Id="rId17" Type="http://schemas.openxmlformats.org/officeDocument/2006/relationships/image" Target="../media/image11.png"/><Relationship Id="rId16" Type="http://schemas.openxmlformats.org/officeDocument/2006/relationships/image" Target="../media/image12.png"/><Relationship Id="rId15" Type="http://schemas.openxmlformats.org/officeDocument/2006/relationships/image" Target="../media/image13.png"/><Relationship Id="rId14" Type="http://schemas.openxmlformats.org/officeDocument/2006/relationships/image" Target="../media/image9.png"/><Relationship Id="rId13" Type="http://schemas.openxmlformats.org/officeDocument/2006/relationships/image" Target="../media/image6.svg"/><Relationship Id="rId12" Type="http://schemas.openxmlformats.org/officeDocument/2006/relationships/image" Target="../media/image19.png"/><Relationship Id="rId11" Type="http://schemas.openxmlformats.org/officeDocument/2006/relationships/image" Target="../media/image4.svg"/><Relationship Id="rId10" Type="http://schemas.openxmlformats.org/officeDocument/2006/relationships/image" Target="../media/image7.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8" Type="http://schemas.openxmlformats.org/officeDocument/2006/relationships/slideLayout" Target="../slideLayouts/slideLayout7.xml"/><Relationship Id="rId17" Type="http://schemas.openxmlformats.org/officeDocument/2006/relationships/image" Target="../media/image11.png"/><Relationship Id="rId16" Type="http://schemas.openxmlformats.org/officeDocument/2006/relationships/image" Target="../media/image12.png"/><Relationship Id="rId15" Type="http://schemas.openxmlformats.org/officeDocument/2006/relationships/image" Target="../media/image13.png"/><Relationship Id="rId14" Type="http://schemas.openxmlformats.org/officeDocument/2006/relationships/image" Target="../media/image9.png"/><Relationship Id="rId13" Type="http://schemas.openxmlformats.org/officeDocument/2006/relationships/image" Target="../media/image6.svg"/><Relationship Id="rId12" Type="http://schemas.openxmlformats.org/officeDocument/2006/relationships/image" Target="../media/image19.png"/><Relationship Id="rId11" Type="http://schemas.openxmlformats.org/officeDocument/2006/relationships/image" Target="../media/image4.svg"/><Relationship Id="rId10" Type="http://schemas.openxmlformats.org/officeDocument/2006/relationships/image" Target="../media/image7.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8" Type="http://schemas.openxmlformats.org/officeDocument/2006/relationships/slideLayout" Target="../slideLayouts/slideLayout7.xml"/><Relationship Id="rId17" Type="http://schemas.openxmlformats.org/officeDocument/2006/relationships/image" Target="../media/image11.png"/><Relationship Id="rId16" Type="http://schemas.openxmlformats.org/officeDocument/2006/relationships/image" Target="../media/image12.png"/><Relationship Id="rId15" Type="http://schemas.openxmlformats.org/officeDocument/2006/relationships/image" Target="../media/image13.png"/><Relationship Id="rId14" Type="http://schemas.openxmlformats.org/officeDocument/2006/relationships/image" Target="../media/image9.png"/><Relationship Id="rId13" Type="http://schemas.openxmlformats.org/officeDocument/2006/relationships/image" Target="../media/image6.svg"/><Relationship Id="rId12" Type="http://schemas.openxmlformats.org/officeDocument/2006/relationships/image" Target="../media/image19.png"/><Relationship Id="rId11" Type="http://schemas.openxmlformats.org/officeDocument/2006/relationships/image" Target="../media/image4.svg"/><Relationship Id="rId10"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8" Type="http://schemas.openxmlformats.org/officeDocument/2006/relationships/slideLayout" Target="../slideLayouts/slideLayout7.xml"/><Relationship Id="rId17" Type="http://schemas.openxmlformats.org/officeDocument/2006/relationships/image" Target="../media/image11.png"/><Relationship Id="rId16" Type="http://schemas.openxmlformats.org/officeDocument/2006/relationships/image" Target="../media/image12.png"/><Relationship Id="rId15" Type="http://schemas.openxmlformats.org/officeDocument/2006/relationships/image" Target="../media/image13.png"/><Relationship Id="rId14" Type="http://schemas.openxmlformats.org/officeDocument/2006/relationships/image" Target="../media/image9.png"/><Relationship Id="rId13" Type="http://schemas.openxmlformats.org/officeDocument/2006/relationships/image" Target="../media/image6.svg"/><Relationship Id="rId12" Type="http://schemas.openxmlformats.org/officeDocument/2006/relationships/image" Target="../media/image19.png"/><Relationship Id="rId11" Type="http://schemas.openxmlformats.org/officeDocument/2006/relationships/image" Target="../media/image4.svg"/><Relationship Id="rId10" Type="http://schemas.openxmlformats.org/officeDocument/2006/relationships/image" Target="../media/image7.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8" Type="http://schemas.openxmlformats.org/officeDocument/2006/relationships/slideLayout" Target="../slideLayouts/slideLayout7.xml"/><Relationship Id="rId17" Type="http://schemas.openxmlformats.org/officeDocument/2006/relationships/image" Target="../media/image11.png"/><Relationship Id="rId16" Type="http://schemas.openxmlformats.org/officeDocument/2006/relationships/image" Target="../media/image12.png"/><Relationship Id="rId15" Type="http://schemas.openxmlformats.org/officeDocument/2006/relationships/image" Target="../media/image13.png"/><Relationship Id="rId14" Type="http://schemas.openxmlformats.org/officeDocument/2006/relationships/image" Target="../media/image9.png"/><Relationship Id="rId13" Type="http://schemas.openxmlformats.org/officeDocument/2006/relationships/image" Target="../media/image6.svg"/><Relationship Id="rId12" Type="http://schemas.openxmlformats.org/officeDocument/2006/relationships/image" Target="../media/image19.png"/><Relationship Id="rId11" Type="http://schemas.openxmlformats.org/officeDocument/2006/relationships/image" Target="../media/image4.svg"/><Relationship Id="rId10" Type="http://schemas.openxmlformats.org/officeDocument/2006/relationships/image" Target="../media/image7.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6" Type="http://schemas.openxmlformats.org/officeDocument/2006/relationships/slideLayout" Target="../slideLayouts/slideLayout7.xml"/><Relationship Id="rId15" Type="http://schemas.openxmlformats.org/officeDocument/2006/relationships/image" Target="../media/image16.png"/><Relationship Id="rId14" Type="http://schemas.openxmlformats.org/officeDocument/2006/relationships/image" Target="../media/image5.sv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6D13"/>
        </a:solidFill>
        <a:effectLst/>
      </p:bgPr>
    </p:bg>
    <p:spTree>
      <p:nvGrpSpPr>
        <p:cNvPr id="1" name=""/>
        <p:cNvGrpSpPr/>
        <p:nvPr/>
      </p:nvGrpSpPr>
      <p:grpSpPr>
        <a:xfrm>
          <a:off x="0" y="0"/>
          <a:ext cx="0" cy="0"/>
          <a:chOff x="0" y="0"/>
          <a:chExt cx="0" cy="0"/>
        </a:xfrm>
      </p:grpSpPr>
      <p:grpSp>
        <p:nvGrpSpPr>
          <p:cNvPr id="2" name="Group 2"/>
          <p:cNvGrpSpPr/>
          <p:nvPr/>
        </p:nvGrpSpPr>
        <p:grpSpPr>
          <a:xfrm rot="0">
            <a:off x="-3523700" y="-4223252"/>
            <a:ext cx="33881180" cy="23727860"/>
            <a:chOff x="0" y="0"/>
            <a:chExt cx="45174906" cy="31637146"/>
          </a:xfrm>
        </p:grpSpPr>
        <p:sp>
          <p:nvSpPr>
            <p:cNvPr id="3" name="Freeform 3"/>
            <p:cNvSpPr/>
            <p:nvPr/>
          </p:nvSpPr>
          <p:spPr>
            <a:xfrm rot="1522283">
              <a:off x="2096802" y="3909400"/>
              <a:ext cx="21542144" cy="14636153"/>
            </a:xfrm>
            <a:custGeom>
              <a:avLst/>
              <a:gdLst/>
              <a:ahLst/>
              <a:cxnLst/>
              <a:rect l="l" t="t" r="r" b="b"/>
              <a:pathLst>
                <a:path w="21542144" h="14636153">
                  <a:moveTo>
                    <a:pt x="0" y="0"/>
                  </a:moveTo>
                  <a:lnTo>
                    <a:pt x="21542144" y="0"/>
                  </a:lnTo>
                  <a:lnTo>
                    <a:pt x="21542144" y="14636152"/>
                  </a:lnTo>
                  <a:lnTo>
                    <a:pt x="0" y="1463615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1522283" flipH="1">
              <a:off x="21551282" y="13103614"/>
              <a:ext cx="21528181" cy="14626667"/>
            </a:xfrm>
            <a:custGeom>
              <a:avLst/>
              <a:gdLst/>
              <a:ahLst/>
              <a:cxnLst/>
              <a:rect l="l" t="t" r="r" b="b"/>
              <a:pathLst>
                <a:path w="21528181" h="14626667">
                  <a:moveTo>
                    <a:pt x="21528181" y="0"/>
                  </a:moveTo>
                  <a:lnTo>
                    <a:pt x="0" y="0"/>
                  </a:lnTo>
                  <a:lnTo>
                    <a:pt x="0" y="14626667"/>
                  </a:lnTo>
                  <a:lnTo>
                    <a:pt x="21528181" y="14626667"/>
                  </a:lnTo>
                  <a:lnTo>
                    <a:pt x="21528181"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3853294">
              <a:off x="18871420" y="12410512"/>
              <a:ext cx="8732724" cy="3750744"/>
            </a:xfrm>
            <a:custGeom>
              <a:avLst/>
              <a:gdLst/>
              <a:ahLst/>
              <a:cxnLst/>
              <a:rect l="l" t="t" r="r" b="b"/>
              <a:pathLst>
                <a:path w="8732724" h="3750744">
                  <a:moveTo>
                    <a:pt x="0" y="0"/>
                  </a:moveTo>
                  <a:lnTo>
                    <a:pt x="8732724" y="0"/>
                  </a:lnTo>
                  <a:lnTo>
                    <a:pt x="8732724" y="3750744"/>
                  </a:lnTo>
                  <a:lnTo>
                    <a:pt x="0" y="3750744"/>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6" name="Freeform 6"/>
            <p:cNvSpPr/>
            <p:nvPr/>
          </p:nvSpPr>
          <p:spPr>
            <a:xfrm rot="-3853294">
              <a:off x="16566414" y="13248319"/>
              <a:ext cx="8732724" cy="3750744"/>
            </a:xfrm>
            <a:custGeom>
              <a:avLst/>
              <a:gdLst/>
              <a:ahLst/>
              <a:cxnLst/>
              <a:rect l="l" t="t" r="r" b="b"/>
              <a:pathLst>
                <a:path w="8732724" h="3750744">
                  <a:moveTo>
                    <a:pt x="0" y="0"/>
                  </a:moveTo>
                  <a:lnTo>
                    <a:pt x="8732723" y="0"/>
                  </a:lnTo>
                  <a:lnTo>
                    <a:pt x="8732723" y="3750744"/>
                  </a:lnTo>
                  <a:lnTo>
                    <a:pt x="0" y="3750744"/>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7" name="Freeform 7"/>
            <p:cNvSpPr/>
            <p:nvPr/>
          </p:nvSpPr>
          <p:spPr>
            <a:xfrm rot="-3853294">
              <a:off x="25111364" y="10087101"/>
              <a:ext cx="468177" cy="201084"/>
            </a:xfrm>
            <a:custGeom>
              <a:avLst/>
              <a:gdLst/>
              <a:ahLst/>
              <a:cxnLst/>
              <a:rect l="l" t="t" r="r" b="b"/>
              <a:pathLst>
                <a:path w="468177" h="201084">
                  <a:moveTo>
                    <a:pt x="0" y="0"/>
                  </a:moveTo>
                  <a:lnTo>
                    <a:pt x="468177" y="0"/>
                  </a:lnTo>
                  <a:lnTo>
                    <a:pt x="468177" y="201084"/>
                  </a:lnTo>
                  <a:lnTo>
                    <a:pt x="0" y="201084"/>
                  </a:lnTo>
                  <a:lnTo>
                    <a:pt x="0" y="0"/>
                  </a:lnTo>
                  <a:close/>
                </a:path>
              </a:pathLst>
            </a:custGeom>
            <a:blipFill>
              <a:blip r:embed="rId5">
                <a:extLst>
                  <a:ext uri="{96DAC541-7B7A-43D3-8B79-37D633B846F1}">
                    <asvg:svgBlip xmlns:asvg="http://schemas.microsoft.com/office/drawing/2016/SVG/main" r:embed="rId6"/>
                  </a:ext>
                </a:extLst>
              </a:blip>
              <a:stretch>
                <a:fillRect l="-19699" t="-53494" r="-13151" b="-56657"/>
              </a:stretch>
            </a:blipFill>
          </p:spPr>
        </p:sp>
        <p:sp>
          <p:nvSpPr>
            <p:cNvPr id="8" name="Freeform 8"/>
            <p:cNvSpPr/>
            <p:nvPr/>
          </p:nvSpPr>
          <p:spPr>
            <a:xfrm rot="-3853294">
              <a:off x="25309320" y="9692443"/>
              <a:ext cx="468177" cy="201084"/>
            </a:xfrm>
            <a:custGeom>
              <a:avLst/>
              <a:gdLst/>
              <a:ahLst/>
              <a:cxnLst/>
              <a:rect l="l" t="t" r="r" b="b"/>
              <a:pathLst>
                <a:path w="468177" h="201084">
                  <a:moveTo>
                    <a:pt x="0" y="0"/>
                  </a:moveTo>
                  <a:lnTo>
                    <a:pt x="468177" y="0"/>
                  </a:lnTo>
                  <a:lnTo>
                    <a:pt x="468177" y="201084"/>
                  </a:lnTo>
                  <a:lnTo>
                    <a:pt x="0" y="201084"/>
                  </a:lnTo>
                  <a:lnTo>
                    <a:pt x="0" y="0"/>
                  </a:lnTo>
                  <a:close/>
                </a:path>
              </a:pathLst>
            </a:custGeom>
            <a:blipFill>
              <a:blip r:embed="rId5">
                <a:extLst>
                  <a:ext uri="{96DAC541-7B7A-43D3-8B79-37D633B846F1}">
                    <asvg:svgBlip xmlns:asvg="http://schemas.microsoft.com/office/drawing/2016/SVG/main" r:embed="rId6"/>
                  </a:ext>
                </a:extLst>
              </a:blip>
              <a:stretch>
                <a:fillRect l="-19699" t="-53494" r="-13151" b="-56657"/>
              </a:stretch>
            </a:blipFill>
          </p:spPr>
        </p:sp>
      </p:grpSp>
      <p:grpSp>
        <p:nvGrpSpPr>
          <p:cNvPr id="9" name="Group 9"/>
          <p:cNvGrpSpPr/>
          <p:nvPr/>
        </p:nvGrpSpPr>
        <p:grpSpPr>
          <a:xfrm rot="0">
            <a:off x="-2563683" y="-3180264"/>
            <a:ext cx="26094649" cy="16348774"/>
            <a:chOff x="1280023" y="3607291"/>
            <a:chExt cx="34792865" cy="21798366"/>
          </a:xfrm>
        </p:grpSpPr>
        <p:sp>
          <p:nvSpPr>
            <p:cNvPr id="10" name="Freeform 10"/>
            <p:cNvSpPr/>
            <p:nvPr/>
          </p:nvSpPr>
          <p:spPr>
            <a:xfrm>
              <a:off x="10622998" y="10556339"/>
              <a:ext cx="12005217" cy="8298607"/>
            </a:xfrm>
            <a:custGeom>
              <a:avLst/>
              <a:gdLst/>
              <a:ahLst/>
              <a:cxnLst/>
              <a:rect l="l" t="t" r="r" b="b"/>
              <a:pathLst>
                <a:path w="12005217" h="8298607">
                  <a:moveTo>
                    <a:pt x="0" y="0"/>
                  </a:moveTo>
                  <a:lnTo>
                    <a:pt x="12005218" y="0"/>
                  </a:lnTo>
                  <a:lnTo>
                    <a:pt x="12005218" y="8298607"/>
                  </a:lnTo>
                  <a:lnTo>
                    <a:pt x="0" y="8298607"/>
                  </a:lnTo>
                  <a:lnTo>
                    <a:pt x="0" y="0"/>
                  </a:lnTo>
                  <a:close/>
                </a:path>
              </a:pathLst>
            </a:custGeom>
            <a:blipFill>
              <a:blip r:embed="rId7"/>
              <a:stretch>
                <a:fillRect/>
              </a:stretch>
            </a:blipFill>
          </p:spPr>
        </p:sp>
        <p:sp>
          <p:nvSpPr>
            <p:cNvPr id="11" name="Freeform 11"/>
            <p:cNvSpPr/>
            <p:nvPr/>
          </p:nvSpPr>
          <p:spPr>
            <a:xfrm>
              <a:off x="10561223" y="16853726"/>
              <a:ext cx="12128768" cy="7065072"/>
            </a:xfrm>
            <a:custGeom>
              <a:avLst/>
              <a:gdLst/>
              <a:ahLst/>
              <a:cxnLst/>
              <a:rect l="l" t="t" r="r" b="b"/>
              <a:pathLst>
                <a:path w="12128768" h="7065072">
                  <a:moveTo>
                    <a:pt x="0" y="0"/>
                  </a:moveTo>
                  <a:lnTo>
                    <a:pt x="12128768" y="0"/>
                  </a:lnTo>
                  <a:lnTo>
                    <a:pt x="12128768" y="7065072"/>
                  </a:lnTo>
                  <a:lnTo>
                    <a:pt x="0" y="7065072"/>
                  </a:lnTo>
                  <a:lnTo>
                    <a:pt x="0" y="0"/>
                  </a:lnTo>
                  <a:close/>
                </a:path>
              </a:pathLst>
            </a:custGeom>
            <a:blipFill>
              <a:blip r:embed="rId8"/>
              <a:stretch>
                <a:fillRect t="-16616" b="-39238"/>
              </a:stretch>
            </a:blipFill>
          </p:spPr>
        </p:sp>
        <p:sp>
          <p:nvSpPr>
            <p:cNvPr id="12" name="Freeform 12"/>
            <p:cNvSpPr/>
            <p:nvPr/>
          </p:nvSpPr>
          <p:spPr>
            <a:xfrm rot="3239856">
              <a:off x="2036959" y="8560718"/>
              <a:ext cx="10070231" cy="9519919"/>
            </a:xfrm>
            <a:custGeom>
              <a:avLst/>
              <a:gdLst/>
              <a:ahLst/>
              <a:cxnLst/>
              <a:rect l="l" t="t" r="r" b="b"/>
              <a:pathLst>
                <a:path w="10070231" h="9519919">
                  <a:moveTo>
                    <a:pt x="0" y="0"/>
                  </a:moveTo>
                  <a:lnTo>
                    <a:pt x="10070231" y="0"/>
                  </a:lnTo>
                  <a:lnTo>
                    <a:pt x="10070231" y="9519919"/>
                  </a:lnTo>
                  <a:lnTo>
                    <a:pt x="0" y="9519919"/>
                  </a:lnTo>
                  <a:lnTo>
                    <a:pt x="0" y="0"/>
                  </a:lnTo>
                  <a:close/>
                </a:path>
              </a:pathLst>
            </a:custGeom>
            <a:blipFill>
              <a:blip r:embed="rId9"/>
              <a:stretch>
                <a:fillRect l="-2647" r="-2647" b="-1120"/>
              </a:stretch>
            </a:blipFill>
          </p:spPr>
        </p:sp>
        <p:sp>
          <p:nvSpPr>
            <p:cNvPr id="13" name="Freeform 13"/>
            <p:cNvSpPr/>
            <p:nvPr/>
          </p:nvSpPr>
          <p:spPr>
            <a:xfrm>
              <a:off x="4698267" y="7847642"/>
              <a:ext cx="9753600" cy="2287663"/>
            </a:xfrm>
            <a:custGeom>
              <a:avLst/>
              <a:gdLst/>
              <a:ahLst/>
              <a:cxnLst/>
              <a:rect l="l" t="t" r="r" b="b"/>
              <a:pathLst>
                <a:path w="9753600" h="2287663">
                  <a:moveTo>
                    <a:pt x="0" y="0"/>
                  </a:moveTo>
                  <a:lnTo>
                    <a:pt x="9753600" y="0"/>
                  </a:lnTo>
                  <a:lnTo>
                    <a:pt x="9753600" y="2287663"/>
                  </a:lnTo>
                  <a:lnTo>
                    <a:pt x="0" y="22876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10825883" y="16929305"/>
              <a:ext cx="12128768" cy="3065518"/>
            </a:xfrm>
            <a:custGeom>
              <a:avLst/>
              <a:gdLst/>
              <a:ahLst/>
              <a:cxnLst/>
              <a:rect l="l" t="t" r="r" b="b"/>
              <a:pathLst>
                <a:path w="12128768" h="3065518">
                  <a:moveTo>
                    <a:pt x="0" y="0"/>
                  </a:moveTo>
                  <a:lnTo>
                    <a:pt x="12128768" y="0"/>
                  </a:lnTo>
                  <a:lnTo>
                    <a:pt x="12128768" y="3065518"/>
                  </a:lnTo>
                  <a:lnTo>
                    <a:pt x="0" y="3065518"/>
                  </a:lnTo>
                  <a:lnTo>
                    <a:pt x="0" y="0"/>
                  </a:lnTo>
                  <a:close/>
                </a:path>
              </a:pathLst>
            </a:custGeom>
            <a:blipFill>
              <a:blip r:embed="rId12"/>
              <a:stretch>
                <a:fillRect l="-229" t="-155" b="-3445"/>
              </a:stretch>
            </a:blipFill>
          </p:spPr>
        </p:sp>
        <p:sp>
          <p:nvSpPr>
            <p:cNvPr id="15" name="Freeform 15"/>
            <p:cNvSpPr/>
            <p:nvPr/>
          </p:nvSpPr>
          <p:spPr>
            <a:xfrm>
              <a:off x="24453251" y="12941345"/>
              <a:ext cx="6808535" cy="9563003"/>
            </a:xfrm>
            <a:custGeom>
              <a:avLst/>
              <a:gdLst/>
              <a:ahLst/>
              <a:cxnLst/>
              <a:rect l="l" t="t" r="r" b="b"/>
              <a:pathLst>
                <a:path w="6808535" h="9563003">
                  <a:moveTo>
                    <a:pt x="0" y="0"/>
                  </a:moveTo>
                  <a:lnTo>
                    <a:pt x="6808534" y="0"/>
                  </a:lnTo>
                  <a:lnTo>
                    <a:pt x="6808534" y="9563003"/>
                  </a:lnTo>
                  <a:lnTo>
                    <a:pt x="0" y="9563003"/>
                  </a:lnTo>
                  <a:lnTo>
                    <a:pt x="0" y="0"/>
                  </a:lnTo>
                  <a:close/>
                </a:path>
              </a:pathLst>
            </a:custGeom>
            <a:blipFill>
              <a:blip r:embed="rId13"/>
              <a:stretch>
                <a:fillRect t="-1037" b="-1037"/>
              </a:stretch>
            </a:blipFill>
          </p:spPr>
        </p:sp>
        <p:sp>
          <p:nvSpPr>
            <p:cNvPr id="16" name="Freeform 16"/>
            <p:cNvSpPr/>
            <p:nvPr/>
          </p:nvSpPr>
          <p:spPr>
            <a:xfrm rot="2045042">
              <a:off x="1280023" y="15366866"/>
              <a:ext cx="17846740" cy="10038791"/>
            </a:xfrm>
            <a:custGeom>
              <a:avLst/>
              <a:gdLst/>
              <a:ahLst/>
              <a:cxnLst/>
              <a:rect l="l" t="t" r="r" b="b"/>
              <a:pathLst>
                <a:path w="17846740" h="10038791">
                  <a:moveTo>
                    <a:pt x="0" y="0"/>
                  </a:moveTo>
                  <a:lnTo>
                    <a:pt x="17846740" y="0"/>
                  </a:lnTo>
                  <a:lnTo>
                    <a:pt x="17846740" y="10038791"/>
                  </a:lnTo>
                  <a:lnTo>
                    <a:pt x="0" y="10038791"/>
                  </a:lnTo>
                  <a:lnTo>
                    <a:pt x="0" y="0"/>
                  </a:lnTo>
                  <a:close/>
                </a:path>
              </a:pathLst>
            </a:custGeom>
            <a:blipFill>
              <a:blip r:embed="rId14">
                <a:alphaModFix amt="72000"/>
              </a:blip>
              <a:stretch>
                <a:fillRect/>
              </a:stretch>
            </a:blipFill>
          </p:spPr>
        </p:sp>
        <p:sp>
          <p:nvSpPr>
            <p:cNvPr id="17" name="Freeform 17"/>
            <p:cNvSpPr/>
            <p:nvPr/>
          </p:nvSpPr>
          <p:spPr>
            <a:xfrm>
              <a:off x="22201964" y="13882051"/>
              <a:ext cx="7134278" cy="7681591"/>
            </a:xfrm>
            <a:custGeom>
              <a:avLst/>
              <a:gdLst/>
              <a:ahLst/>
              <a:cxnLst/>
              <a:rect l="l" t="t" r="r" b="b"/>
              <a:pathLst>
                <a:path w="7134278" h="7681591">
                  <a:moveTo>
                    <a:pt x="0" y="0"/>
                  </a:moveTo>
                  <a:lnTo>
                    <a:pt x="7134278" y="0"/>
                  </a:lnTo>
                  <a:lnTo>
                    <a:pt x="7134278" y="7681591"/>
                  </a:lnTo>
                  <a:lnTo>
                    <a:pt x="0" y="7681591"/>
                  </a:lnTo>
                  <a:lnTo>
                    <a:pt x="0" y="0"/>
                  </a:lnTo>
                  <a:close/>
                </a:path>
              </a:pathLst>
            </a:custGeom>
            <a:blipFill>
              <a:blip r:embed="rId15"/>
              <a:stretch>
                <a:fillRect/>
              </a:stretch>
            </a:blipFill>
          </p:spPr>
        </p:sp>
        <p:sp>
          <p:nvSpPr>
            <p:cNvPr id="18" name="Freeform 18"/>
            <p:cNvSpPr/>
            <p:nvPr/>
          </p:nvSpPr>
          <p:spPr>
            <a:xfrm>
              <a:off x="4349051" y="11282319"/>
              <a:ext cx="4876212" cy="11679550"/>
            </a:xfrm>
            <a:custGeom>
              <a:avLst/>
              <a:gdLst/>
              <a:ahLst/>
              <a:cxnLst/>
              <a:rect l="l" t="t" r="r" b="b"/>
              <a:pathLst>
                <a:path w="4876212" h="11679550">
                  <a:moveTo>
                    <a:pt x="0" y="0"/>
                  </a:moveTo>
                  <a:lnTo>
                    <a:pt x="4876212" y="0"/>
                  </a:lnTo>
                  <a:lnTo>
                    <a:pt x="4876212" y="11679549"/>
                  </a:lnTo>
                  <a:lnTo>
                    <a:pt x="0" y="11679549"/>
                  </a:lnTo>
                  <a:lnTo>
                    <a:pt x="0" y="0"/>
                  </a:lnTo>
                  <a:close/>
                </a:path>
              </a:pathLst>
            </a:custGeom>
            <a:blipFill>
              <a:blip r:embed="rId16"/>
              <a:stretch>
                <a:fillRect/>
              </a:stretch>
            </a:blipFill>
          </p:spPr>
        </p:sp>
        <p:sp>
          <p:nvSpPr>
            <p:cNvPr id="19" name="Freeform 19"/>
            <p:cNvSpPr/>
            <p:nvPr/>
          </p:nvSpPr>
          <p:spPr>
            <a:xfrm>
              <a:off x="4349051" y="12236447"/>
              <a:ext cx="7347567" cy="10972800"/>
            </a:xfrm>
            <a:custGeom>
              <a:avLst/>
              <a:gdLst/>
              <a:ahLst/>
              <a:cxnLst/>
              <a:rect l="l" t="t" r="r" b="b"/>
              <a:pathLst>
                <a:path w="7347567" h="10972800">
                  <a:moveTo>
                    <a:pt x="0" y="0"/>
                  </a:moveTo>
                  <a:lnTo>
                    <a:pt x="7347567" y="0"/>
                  </a:lnTo>
                  <a:lnTo>
                    <a:pt x="7347567" y="10972800"/>
                  </a:lnTo>
                  <a:lnTo>
                    <a:pt x="0" y="10972800"/>
                  </a:lnTo>
                  <a:lnTo>
                    <a:pt x="0" y="0"/>
                  </a:lnTo>
                  <a:close/>
                </a:path>
              </a:pathLst>
            </a:custGeom>
            <a:blipFill>
              <a:blip r:embed="rId17"/>
              <a:stretch>
                <a:fillRect l="-4164"/>
              </a:stretch>
            </a:blipFill>
          </p:spPr>
        </p:sp>
        <p:sp>
          <p:nvSpPr>
            <p:cNvPr id="20" name="Freeform 20"/>
            <p:cNvSpPr/>
            <p:nvPr/>
          </p:nvSpPr>
          <p:spPr>
            <a:xfrm>
              <a:off x="10825883" y="14926782"/>
              <a:ext cx="11802333" cy="2580533"/>
            </a:xfrm>
            <a:custGeom>
              <a:avLst/>
              <a:gdLst/>
              <a:ahLst/>
              <a:cxnLst/>
              <a:rect l="l" t="t" r="r" b="b"/>
              <a:pathLst>
                <a:path w="11802333" h="2580533">
                  <a:moveTo>
                    <a:pt x="0" y="0"/>
                  </a:moveTo>
                  <a:lnTo>
                    <a:pt x="11802333" y="0"/>
                  </a:lnTo>
                  <a:lnTo>
                    <a:pt x="11802333" y="2580533"/>
                  </a:lnTo>
                  <a:lnTo>
                    <a:pt x="0" y="2580533"/>
                  </a:lnTo>
                  <a:lnTo>
                    <a:pt x="0" y="0"/>
                  </a:lnTo>
                  <a:close/>
                </a:path>
              </a:pathLst>
            </a:custGeom>
            <a:blipFill>
              <a:blip r:embed="rId18"/>
              <a:stretch>
                <a:fillRect t="-3148" b="-3148"/>
              </a:stretch>
            </a:blipFill>
          </p:spPr>
        </p:sp>
        <p:sp>
          <p:nvSpPr>
            <p:cNvPr id="21" name="Freeform 21"/>
            <p:cNvSpPr/>
            <p:nvPr/>
          </p:nvSpPr>
          <p:spPr>
            <a:xfrm rot="-3150921">
              <a:off x="9172935" y="10315328"/>
              <a:ext cx="4187754" cy="1933981"/>
            </a:xfrm>
            <a:custGeom>
              <a:avLst/>
              <a:gdLst/>
              <a:ahLst/>
              <a:cxnLst/>
              <a:rect l="l" t="t" r="r" b="b"/>
              <a:pathLst>
                <a:path w="4187754" h="1933981">
                  <a:moveTo>
                    <a:pt x="0" y="0"/>
                  </a:moveTo>
                  <a:lnTo>
                    <a:pt x="4187754" y="0"/>
                  </a:lnTo>
                  <a:lnTo>
                    <a:pt x="4187754" y="1933981"/>
                  </a:lnTo>
                  <a:lnTo>
                    <a:pt x="0" y="193398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2" name="Freeform 22"/>
            <p:cNvSpPr/>
            <p:nvPr/>
          </p:nvSpPr>
          <p:spPr>
            <a:xfrm rot="-9086532">
              <a:off x="18459533" y="3607291"/>
              <a:ext cx="17613355" cy="9907512"/>
            </a:xfrm>
            <a:custGeom>
              <a:avLst/>
              <a:gdLst/>
              <a:ahLst/>
              <a:cxnLst/>
              <a:rect l="l" t="t" r="r" b="b"/>
              <a:pathLst>
                <a:path w="17613355" h="9907512">
                  <a:moveTo>
                    <a:pt x="0" y="0"/>
                  </a:moveTo>
                  <a:lnTo>
                    <a:pt x="17613354" y="0"/>
                  </a:lnTo>
                  <a:lnTo>
                    <a:pt x="17613354" y="9907512"/>
                  </a:lnTo>
                  <a:lnTo>
                    <a:pt x="0" y="9907512"/>
                  </a:lnTo>
                  <a:lnTo>
                    <a:pt x="0" y="0"/>
                  </a:lnTo>
                  <a:close/>
                </a:path>
              </a:pathLst>
            </a:custGeom>
            <a:blipFill>
              <a:blip r:embed="rId14"/>
              <a:stretch>
                <a:fillRect/>
              </a:stretch>
            </a:blipFill>
          </p:spPr>
        </p:sp>
        <p:sp>
          <p:nvSpPr>
            <p:cNvPr id="23" name="TextBox 23"/>
            <p:cNvSpPr txBox="1"/>
            <p:nvPr/>
          </p:nvSpPr>
          <p:spPr>
            <a:xfrm>
              <a:off x="11005683" y="11555797"/>
              <a:ext cx="11441853" cy="3693160"/>
            </a:xfrm>
            <a:prstGeom prst="rect">
              <a:avLst/>
            </a:prstGeom>
          </p:spPr>
          <p:txBody>
            <a:bodyPr wrap="square" lIns="0" tIns="0" rIns="0" bIns="0" rtlCol="0" anchor="t">
              <a:spAutoFit/>
            </a:bodyPr>
            <a:lstStyle/>
            <a:p>
              <a:pPr algn="ctr">
                <a:lnSpc>
                  <a:spcPts val="10800"/>
                </a:lnSpc>
              </a:pPr>
              <a:r>
                <a:rPr lang="en-US" sz="77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rPr>
                <a:t>Greek Influence on</a:t>
              </a:r>
              <a:endParaRPr lang="en-US" sz="77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endParaRPr>
            </a:p>
            <a:p>
              <a:pPr algn="ctr">
                <a:lnSpc>
                  <a:spcPts val="10800"/>
                </a:lnSpc>
              </a:pPr>
              <a:r>
                <a:rPr lang="en-US" sz="77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rPr>
                <a:t> Roman Art</a:t>
              </a:r>
              <a:endParaRPr lang="en-US" sz="77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24" name="TextBox 24"/>
            <p:cNvSpPr txBox="1"/>
            <p:nvPr/>
          </p:nvSpPr>
          <p:spPr>
            <a:xfrm>
              <a:off x="5510816" y="7999798"/>
              <a:ext cx="7680960" cy="2202180"/>
            </a:xfrm>
            <a:prstGeom prst="rect">
              <a:avLst/>
            </a:prstGeom>
          </p:spPr>
          <p:txBody>
            <a:bodyPr wrap="square" lIns="0" tIns="0" rIns="0" bIns="0" rtlCol="0" anchor="t">
              <a:spAutoFit/>
            </a:bodyPr>
            <a:lstStyle/>
            <a:p>
              <a:pPr algn="ctr">
                <a:lnSpc>
                  <a:spcPts val="12880"/>
                </a:lnSpc>
              </a:pPr>
              <a:r>
                <a:rPr lang="en-US" sz="9200">
                  <a:solidFill>
                    <a:srgbClr val="AA6D13"/>
                  </a:solidFill>
                  <a:latin typeface="Times New Roman MT" panose="02030502070405020303"/>
                  <a:ea typeface="Times New Roman MT" panose="02030502070405020303"/>
                  <a:cs typeface="Times New Roman MT" panose="02030502070405020303"/>
                  <a:sym typeface="Times New Roman MT" panose="02030502070405020303"/>
                </a:rPr>
                <a:t>HISTORY</a:t>
              </a:r>
              <a:endParaRPr lang="en-US" sz="9200">
                <a:solidFill>
                  <a:srgbClr val="AA6D13"/>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25" name="TextBox 25"/>
            <p:cNvSpPr txBox="1"/>
            <p:nvPr/>
          </p:nvSpPr>
          <p:spPr>
            <a:xfrm>
              <a:off x="14798761" y="17522822"/>
              <a:ext cx="4728229" cy="1255818"/>
            </a:xfrm>
            <a:prstGeom prst="rect">
              <a:avLst/>
            </a:prstGeom>
          </p:spPr>
          <p:txBody>
            <a:bodyPr lIns="0" tIns="0" rIns="0" bIns="0" rtlCol="0" anchor="t">
              <a:spAutoFit/>
            </a:bodyPr>
            <a:lstStyle/>
            <a:p>
              <a:pPr algn="ctr">
                <a:lnSpc>
                  <a:spcPts val="7280"/>
                </a:lnSpc>
              </a:pPr>
              <a:r>
                <a:rPr lang="en-US" sz="5200">
                  <a:solidFill>
                    <a:srgbClr val="000000">
                      <a:alpha val="42745"/>
                    </a:srgbClr>
                  </a:solidFill>
                  <a:latin typeface="Times New Roman MT" panose="02030502070405020303"/>
                  <a:ea typeface="Times New Roman MT" panose="02030502070405020303"/>
                  <a:cs typeface="Times New Roman MT" panose="02030502070405020303"/>
                  <a:sym typeface="Times New Roman MT" panose="02030502070405020303"/>
                </a:rPr>
                <a:t>by: Group 7 </a:t>
              </a:r>
              <a:endParaRPr lang="en-US" sz="5200">
                <a:solidFill>
                  <a:srgbClr val="000000">
                    <a:alpha val="42745"/>
                  </a:srgbClr>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26" name="TextBox 26"/>
            <p:cNvSpPr txBox="1"/>
            <p:nvPr/>
          </p:nvSpPr>
          <p:spPr>
            <a:xfrm>
              <a:off x="11266826" y="15160021"/>
              <a:ext cx="10160140" cy="1693704"/>
            </a:xfrm>
            <a:prstGeom prst="rect">
              <a:avLst/>
            </a:prstGeom>
          </p:spPr>
          <p:txBody>
            <a:bodyPr lIns="0" tIns="0" rIns="0" bIns="0" rtlCol="0" anchor="t">
              <a:spAutoFit/>
            </a:bodyPr>
            <a:lstStyle/>
            <a:p>
              <a:pPr algn="ctr">
                <a:lnSpc>
                  <a:spcPts val="5000"/>
                </a:lnSpc>
              </a:pPr>
              <a:r>
                <a:rPr lang="en-US" sz="3570">
                  <a:solidFill>
                    <a:srgbClr val="70480C"/>
                  </a:solidFill>
                  <a:latin typeface="Times New Roman MT" panose="02030502070405020303"/>
                  <a:ea typeface="Times New Roman MT" panose="02030502070405020303"/>
                  <a:cs typeface="Times New Roman MT" panose="02030502070405020303"/>
                  <a:sym typeface="Times New Roman MT" panose="02030502070405020303"/>
                </a:rPr>
                <a:t>How Greek Culture Shaped Roman Creativity</a:t>
              </a:r>
              <a:endParaRPr lang="en-US" sz="3570">
                <a:solidFill>
                  <a:srgbClr val="70480C"/>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27" name="Freeform 27"/>
            <p:cNvSpPr/>
            <p:nvPr/>
          </p:nvSpPr>
          <p:spPr>
            <a:xfrm rot="-9308083">
              <a:off x="19928167" y="5678536"/>
              <a:ext cx="10070231" cy="8229276"/>
            </a:xfrm>
            <a:custGeom>
              <a:avLst/>
              <a:gdLst/>
              <a:ahLst/>
              <a:cxnLst/>
              <a:rect l="l" t="t" r="r" b="b"/>
              <a:pathLst>
                <a:path w="10070231" h="8229276">
                  <a:moveTo>
                    <a:pt x="0" y="0"/>
                  </a:moveTo>
                  <a:lnTo>
                    <a:pt x="10070231" y="0"/>
                  </a:lnTo>
                  <a:lnTo>
                    <a:pt x="10070231" y="8229276"/>
                  </a:lnTo>
                  <a:lnTo>
                    <a:pt x="0" y="8229276"/>
                  </a:lnTo>
                  <a:lnTo>
                    <a:pt x="0" y="0"/>
                  </a:lnTo>
                  <a:close/>
                </a:path>
              </a:pathLst>
            </a:custGeom>
            <a:blipFill>
              <a:blip r:embed="rId21"/>
              <a:stretch>
                <a:fillRect l="-2647" r="-2647" b="-16979"/>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6D13"/>
        </a:solidFill>
        <a:effectLst/>
      </p:bgPr>
    </p:bg>
    <p:spTree>
      <p:nvGrpSpPr>
        <p:cNvPr id="1" name=""/>
        <p:cNvGrpSpPr/>
        <p:nvPr/>
      </p:nvGrpSpPr>
      <p:grpSpPr>
        <a:xfrm>
          <a:off x="0" y="0"/>
          <a:ext cx="0" cy="0"/>
          <a:chOff x="0" y="0"/>
          <a:chExt cx="0" cy="0"/>
        </a:xfrm>
      </p:grpSpPr>
      <p:grpSp>
        <p:nvGrpSpPr>
          <p:cNvPr id="2" name="Group 2"/>
          <p:cNvGrpSpPr/>
          <p:nvPr/>
        </p:nvGrpSpPr>
        <p:grpSpPr>
          <a:xfrm rot="0">
            <a:off x="-1742135" y="-301271"/>
            <a:ext cx="30600392" cy="11814223"/>
            <a:chOff x="0" y="0"/>
            <a:chExt cx="40800522" cy="15752298"/>
          </a:xfrm>
        </p:grpSpPr>
        <p:sp>
          <p:nvSpPr>
            <p:cNvPr id="3" name="Freeform 3"/>
            <p:cNvSpPr/>
            <p:nvPr/>
          </p:nvSpPr>
          <p:spPr>
            <a:xfrm rot="-4710">
              <a:off x="1351912" y="737886"/>
              <a:ext cx="19802711" cy="13454348"/>
            </a:xfrm>
            <a:custGeom>
              <a:avLst/>
              <a:gdLst/>
              <a:ahLst/>
              <a:cxnLst/>
              <a:rect l="l" t="t" r="r" b="b"/>
              <a:pathLst>
                <a:path w="19802711" h="13454348">
                  <a:moveTo>
                    <a:pt x="0" y="0"/>
                  </a:moveTo>
                  <a:lnTo>
                    <a:pt x="19802710" y="0"/>
                  </a:lnTo>
                  <a:lnTo>
                    <a:pt x="19802710" y="13454349"/>
                  </a:lnTo>
                  <a:lnTo>
                    <a:pt x="0" y="134543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4710" flipH="1">
              <a:off x="21001444" y="737878"/>
              <a:ext cx="19789876" cy="13445628"/>
            </a:xfrm>
            <a:custGeom>
              <a:avLst/>
              <a:gdLst/>
              <a:ahLst/>
              <a:cxnLst/>
              <a:rect l="l" t="t" r="r" b="b"/>
              <a:pathLst>
                <a:path w="19789876" h="13445628">
                  <a:moveTo>
                    <a:pt x="19789876" y="0"/>
                  </a:moveTo>
                  <a:lnTo>
                    <a:pt x="0" y="0"/>
                  </a:lnTo>
                  <a:lnTo>
                    <a:pt x="0" y="13445628"/>
                  </a:lnTo>
                  <a:lnTo>
                    <a:pt x="19789876" y="13445628"/>
                  </a:lnTo>
                  <a:lnTo>
                    <a:pt x="19789876"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5380288">
              <a:off x="16925805" y="4233514"/>
              <a:ext cx="8027595" cy="3447888"/>
            </a:xfrm>
            <a:custGeom>
              <a:avLst/>
              <a:gdLst/>
              <a:ahLst/>
              <a:cxnLst/>
              <a:rect l="l" t="t" r="r" b="b"/>
              <a:pathLst>
                <a:path w="8027595" h="3447888">
                  <a:moveTo>
                    <a:pt x="0" y="0"/>
                  </a:moveTo>
                  <a:lnTo>
                    <a:pt x="8027595" y="0"/>
                  </a:lnTo>
                  <a:lnTo>
                    <a:pt x="8027595" y="3447888"/>
                  </a:lnTo>
                  <a:lnTo>
                    <a:pt x="0" y="3447888"/>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6" name="Freeform 6"/>
            <p:cNvSpPr/>
            <p:nvPr/>
          </p:nvSpPr>
          <p:spPr>
            <a:xfrm rot="-5380288">
              <a:off x="15343485" y="5839469"/>
              <a:ext cx="8027595" cy="3447888"/>
            </a:xfrm>
            <a:custGeom>
              <a:avLst/>
              <a:gdLst/>
              <a:ahLst/>
              <a:cxnLst/>
              <a:rect l="l" t="t" r="r" b="b"/>
              <a:pathLst>
                <a:path w="8027595" h="3447888">
                  <a:moveTo>
                    <a:pt x="0" y="0"/>
                  </a:moveTo>
                  <a:lnTo>
                    <a:pt x="8027595" y="0"/>
                  </a:lnTo>
                  <a:lnTo>
                    <a:pt x="8027595" y="3447887"/>
                  </a:lnTo>
                  <a:lnTo>
                    <a:pt x="0" y="3447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7" name="Freeform 7"/>
            <p:cNvSpPr/>
            <p:nvPr/>
          </p:nvSpPr>
          <p:spPr>
            <a:xfrm>
              <a:off x="16234401" y="0"/>
              <a:ext cx="12004359" cy="10499370"/>
            </a:xfrm>
            <a:custGeom>
              <a:avLst/>
              <a:gdLst/>
              <a:ahLst/>
              <a:cxnLst/>
              <a:rect l="l" t="t" r="r" b="b"/>
              <a:pathLst>
                <a:path w="12004359" h="10499370">
                  <a:moveTo>
                    <a:pt x="0" y="0"/>
                  </a:moveTo>
                  <a:lnTo>
                    <a:pt x="12004359" y="0"/>
                  </a:lnTo>
                  <a:lnTo>
                    <a:pt x="12004359" y="10499370"/>
                  </a:lnTo>
                  <a:lnTo>
                    <a:pt x="0" y="10499370"/>
                  </a:lnTo>
                  <a:lnTo>
                    <a:pt x="0" y="0"/>
                  </a:lnTo>
                  <a:close/>
                </a:path>
              </a:pathLst>
            </a:custGeom>
            <a:blipFill>
              <a:blip r:embed="rId5"/>
              <a:stretch>
                <a:fillRect b="-3799"/>
              </a:stretch>
            </a:blipFill>
          </p:spPr>
        </p:sp>
        <p:sp>
          <p:nvSpPr>
            <p:cNvPr id="8" name="Freeform 8"/>
            <p:cNvSpPr/>
            <p:nvPr/>
          </p:nvSpPr>
          <p:spPr>
            <a:xfrm rot="-5380288">
              <a:off x="20854988" y="1630704"/>
              <a:ext cx="430374" cy="184848"/>
            </a:xfrm>
            <a:custGeom>
              <a:avLst/>
              <a:gdLst/>
              <a:ahLst/>
              <a:cxnLst/>
              <a:rect l="l" t="t" r="r" b="b"/>
              <a:pathLst>
                <a:path w="430374" h="184848">
                  <a:moveTo>
                    <a:pt x="0" y="0"/>
                  </a:moveTo>
                  <a:lnTo>
                    <a:pt x="430374" y="0"/>
                  </a:lnTo>
                  <a:lnTo>
                    <a:pt x="430374" y="184848"/>
                  </a:lnTo>
                  <a:lnTo>
                    <a:pt x="0" y="184848"/>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9" name="Freeform 9"/>
            <p:cNvSpPr/>
            <p:nvPr/>
          </p:nvSpPr>
          <p:spPr>
            <a:xfrm rot="-5380288">
              <a:off x="20863402" y="1224921"/>
              <a:ext cx="430374" cy="184848"/>
            </a:xfrm>
            <a:custGeom>
              <a:avLst/>
              <a:gdLst/>
              <a:ahLst/>
              <a:cxnLst/>
              <a:rect l="l" t="t" r="r" b="b"/>
              <a:pathLst>
                <a:path w="430374" h="184848">
                  <a:moveTo>
                    <a:pt x="0" y="0"/>
                  </a:moveTo>
                  <a:lnTo>
                    <a:pt x="430374" y="0"/>
                  </a:lnTo>
                  <a:lnTo>
                    <a:pt x="430374" y="184847"/>
                  </a:lnTo>
                  <a:lnTo>
                    <a:pt x="0" y="184847"/>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10" name="Freeform 10"/>
            <p:cNvSpPr/>
            <p:nvPr/>
          </p:nvSpPr>
          <p:spPr>
            <a:xfrm rot="90055">
              <a:off x="1532839" y="92280"/>
              <a:ext cx="7127808" cy="6234194"/>
            </a:xfrm>
            <a:custGeom>
              <a:avLst/>
              <a:gdLst/>
              <a:ahLst/>
              <a:cxnLst/>
              <a:rect l="l" t="t" r="r" b="b"/>
              <a:pathLst>
                <a:path w="7127808" h="6234194">
                  <a:moveTo>
                    <a:pt x="0" y="0"/>
                  </a:moveTo>
                  <a:lnTo>
                    <a:pt x="7127809" y="0"/>
                  </a:lnTo>
                  <a:lnTo>
                    <a:pt x="7127809" y="6234194"/>
                  </a:lnTo>
                  <a:lnTo>
                    <a:pt x="0" y="6234194"/>
                  </a:lnTo>
                  <a:lnTo>
                    <a:pt x="0" y="0"/>
                  </a:lnTo>
                  <a:close/>
                </a:path>
              </a:pathLst>
            </a:custGeom>
            <a:blipFill>
              <a:blip r:embed="rId8"/>
              <a:stretch>
                <a:fillRect b="-3799"/>
              </a:stretch>
            </a:blipFill>
          </p:spPr>
        </p:sp>
        <p:sp>
          <p:nvSpPr>
            <p:cNvPr id="11" name="Freeform 11"/>
            <p:cNvSpPr/>
            <p:nvPr/>
          </p:nvSpPr>
          <p:spPr>
            <a:xfrm rot="90055">
              <a:off x="9611808" y="493975"/>
              <a:ext cx="7127808" cy="6234194"/>
            </a:xfrm>
            <a:custGeom>
              <a:avLst/>
              <a:gdLst/>
              <a:ahLst/>
              <a:cxnLst/>
              <a:rect l="l" t="t" r="r" b="b"/>
              <a:pathLst>
                <a:path w="7127808" h="6234194">
                  <a:moveTo>
                    <a:pt x="0" y="0"/>
                  </a:moveTo>
                  <a:lnTo>
                    <a:pt x="7127808" y="0"/>
                  </a:lnTo>
                  <a:lnTo>
                    <a:pt x="7127808" y="6234194"/>
                  </a:lnTo>
                  <a:lnTo>
                    <a:pt x="0" y="6234194"/>
                  </a:lnTo>
                  <a:lnTo>
                    <a:pt x="0" y="0"/>
                  </a:lnTo>
                  <a:close/>
                </a:path>
              </a:pathLst>
            </a:custGeom>
            <a:blipFill>
              <a:blip r:embed="rId9"/>
              <a:stretch>
                <a:fillRect b="-3799"/>
              </a:stretch>
            </a:blipFill>
          </p:spPr>
        </p:sp>
        <p:sp>
          <p:nvSpPr>
            <p:cNvPr id="12" name="Freeform 12"/>
            <p:cNvSpPr/>
            <p:nvPr/>
          </p:nvSpPr>
          <p:spPr>
            <a:xfrm>
              <a:off x="2322846"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9806531"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rot="-5380288">
              <a:off x="19169556" y="9975763"/>
              <a:ext cx="3869312" cy="1661887"/>
            </a:xfrm>
            <a:custGeom>
              <a:avLst/>
              <a:gdLst/>
              <a:ahLst/>
              <a:cxnLst/>
              <a:rect l="l" t="t" r="r" b="b"/>
              <a:pathLst>
                <a:path w="3869312" h="1661887">
                  <a:moveTo>
                    <a:pt x="0" y="0"/>
                  </a:moveTo>
                  <a:lnTo>
                    <a:pt x="3869312" y="0"/>
                  </a:lnTo>
                  <a:lnTo>
                    <a:pt x="3869312" y="1661887"/>
                  </a:lnTo>
                  <a:lnTo>
                    <a:pt x="0" y="1661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15" name="Freeform 15"/>
            <p:cNvSpPr/>
            <p:nvPr/>
          </p:nvSpPr>
          <p:spPr>
            <a:xfrm rot="-5400000">
              <a:off x="9970371" y="1069025"/>
              <a:ext cx="7847122" cy="15355468"/>
            </a:xfrm>
            <a:custGeom>
              <a:avLst/>
              <a:gdLst/>
              <a:ahLst/>
              <a:cxnLst/>
              <a:rect l="l" t="t" r="r" b="b"/>
              <a:pathLst>
                <a:path w="7847122" h="15355468">
                  <a:moveTo>
                    <a:pt x="0" y="0"/>
                  </a:moveTo>
                  <a:lnTo>
                    <a:pt x="7847122" y="0"/>
                  </a:lnTo>
                  <a:lnTo>
                    <a:pt x="7847122" y="15355467"/>
                  </a:lnTo>
                  <a:lnTo>
                    <a:pt x="0" y="15355467"/>
                  </a:lnTo>
                  <a:lnTo>
                    <a:pt x="0" y="0"/>
                  </a:lnTo>
                  <a:close/>
                </a:path>
              </a:pathLst>
            </a:custGeom>
            <a:blipFill>
              <a:blip r:embed="rId12">
                <a:extLst>
                  <a:ext uri="{96DAC541-7B7A-43D3-8B79-37D633B846F1}">
                    <asvg:svgBlip xmlns:asvg="http://schemas.microsoft.com/office/drawing/2016/SVG/main" r:embed="rId13"/>
                  </a:ext>
                </a:extLst>
              </a:blip>
              <a:stretch>
                <a:fillRect l="-5527" t="-203"/>
              </a:stretch>
            </a:blipFill>
          </p:spPr>
        </p:sp>
        <p:sp>
          <p:nvSpPr>
            <p:cNvPr id="16" name="TextBox 16"/>
            <p:cNvSpPr txBox="1"/>
            <p:nvPr/>
          </p:nvSpPr>
          <p:spPr>
            <a:xfrm>
              <a:off x="3390779" y="2973049"/>
              <a:ext cx="14647973" cy="1850149"/>
            </a:xfrm>
            <a:prstGeom prst="rect">
              <a:avLst/>
            </a:prstGeom>
          </p:spPr>
          <p:txBody>
            <a:bodyPr lIns="0" tIns="0" rIns="0" bIns="0" rtlCol="0" anchor="t">
              <a:spAutoFit/>
            </a:bodyPr>
            <a:lstStyle/>
            <a:p>
              <a:pPr algn="ctr">
                <a:lnSpc>
                  <a:spcPts val="10800"/>
                </a:lnSpc>
                <a:spcBef>
                  <a:spcPct val="0"/>
                </a:spcBef>
              </a:pPr>
              <a:r>
                <a:rPr lang="en-US" sz="7715">
                  <a:solidFill>
                    <a:srgbClr val="A16C2A"/>
                  </a:solidFill>
                  <a:latin typeface="Times New Roman MT" panose="02030502070405020303"/>
                  <a:ea typeface="Times New Roman MT" panose="02030502070405020303"/>
                  <a:cs typeface="Times New Roman MT" panose="02030502070405020303"/>
                  <a:sym typeface="Times New Roman MT" panose="02030502070405020303"/>
                </a:rPr>
                <a:t>INTRODUCTION</a:t>
              </a:r>
              <a:endParaRPr lang="en-US" sz="7715">
                <a:solidFill>
                  <a:srgbClr val="A16C2A"/>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17" name="Freeform 17"/>
            <p:cNvSpPr/>
            <p:nvPr/>
          </p:nvSpPr>
          <p:spPr>
            <a:xfrm>
              <a:off x="0" y="4209851"/>
              <a:ext cx="8217832" cy="11542447"/>
            </a:xfrm>
            <a:custGeom>
              <a:avLst/>
              <a:gdLst/>
              <a:ahLst/>
              <a:cxnLst/>
              <a:rect l="l" t="t" r="r" b="b"/>
              <a:pathLst>
                <a:path w="8217832" h="11542447">
                  <a:moveTo>
                    <a:pt x="0" y="0"/>
                  </a:moveTo>
                  <a:lnTo>
                    <a:pt x="8217832" y="0"/>
                  </a:lnTo>
                  <a:lnTo>
                    <a:pt x="8217832" y="11542447"/>
                  </a:lnTo>
                  <a:lnTo>
                    <a:pt x="0" y="11542447"/>
                  </a:lnTo>
                  <a:lnTo>
                    <a:pt x="0" y="0"/>
                  </a:lnTo>
                  <a:close/>
                </a:path>
              </a:pathLst>
            </a:custGeom>
            <a:blipFill>
              <a:blip r:embed="rId14"/>
              <a:stretch>
                <a:fillRect t="-1037" b="-1037"/>
              </a:stretch>
            </a:blipFill>
          </p:spPr>
        </p:sp>
        <p:sp>
          <p:nvSpPr>
            <p:cNvPr id="18" name="Freeform 18"/>
            <p:cNvSpPr/>
            <p:nvPr/>
          </p:nvSpPr>
          <p:spPr>
            <a:xfrm>
              <a:off x="857565" y="5150075"/>
              <a:ext cx="6748147" cy="10077631"/>
            </a:xfrm>
            <a:custGeom>
              <a:avLst/>
              <a:gdLst/>
              <a:ahLst/>
              <a:cxnLst/>
              <a:rect l="l" t="t" r="r" b="b"/>
              <a:pathLst>
                <a:path w="6748147" h="10077631">
                  <a:moveTo>
                    <a:pt x="0" y="0"/>
                  </a:moveTo>
                  <a:lnTo>
                    <a:pt x="6748147" y="0"/>
                  </a:lnTo>
                  <a:lnTo>
                    <a:pt x="6748147" y="10077631"/>
                  </a:lnTo>
                  <a:lnTo>
                    <a:pt x="0" y="10077631"/>
                  </a:lnTo>
                  <a:lnTo>
                    <a:pt x="0" y="0"/>
                  </a:lnTo>
                  <a:close/>
                </a:path>
              </a:pathLst>
            </a:custGeom>
            <a:blipFill>
              <a:blip r:embed="rId15"/>
              <a:stretch>
                <a:fillRect l="-4164"/>
              </a:stretch>
            </a:blipFill>
          </p:spPr>
        </p:sp>
        <p:sp>
          <p:nvSpPr>
            <p:cNvPr id="19" name="Freeform 19"/>
            <p:cNvSpPr/>
            <p:nvPr/>
          </p:nvSpPr>
          <p:spPr>
            <a:xfrm>
              <a:off x="22686532" y="3548156"/>
              <a:ext cx="4876212" cy="11679550"/>
            </a:xfrm>
            <a:custGeom>
              <a:avLst/>
              <a:gdLst/>
              <a:ahLst/>
              <a:cxnLst/>
              <a:rect l="l" t="t" r="r" b="b"/>
              <a:pathLst>
                <a:path w="4876212" h="11679550">
                  <a:moveTo>
                    <a:pt x="0" y="0"/>
                  </a:moveTo>
                  <a:lnTo>
                    <a:pt x="4876212" y="0"/>
                  </a:lnTo>
                  <a:lnTo>
                    <a:pt x="4876212" y="11679550"/>
                  </a:lnTo>
                  <a:lnTo>
                    <a:pt x="0" y="11679550"/>
                  </a:lnTo>
                  <a:lnTo>
                    <a:pt x="0" y="0"/>
                  </a:lnTo>
                  <a:close/>
                </a:path>
              </a:pathLst>
            </a:custGeom>
            <a:blipFill>
              <a:blip r:embed="rId16"/>
              <a:stretch>
                <a:fillRect/>
              </a:stretch>
            </a:blipFill>
          </p:spPr>
        </p:sp>
        <p:sp>
          <p:nvSpPr>
            <p:cNvPr id="20" name="Freeform 20"/>
            <p:cNvSpPr/>
            <p:nvPr/>
          </p:nvSpPr>
          <p:spPr>
            <a:xfrm>
              <a:off x="19966527" y="7259695"/>
              <a:ext cx="7134278" cy="7681591"/>
            </a:xfrm>
            <a:custGeom>
              <a:avLst/>
              <a:gdLst/>
              <a:ahLst/>
              <a:cxnLst/>
              <a:rect l="l" t="t" r="r" b="b"/>
              <a:pathLst>
                <a:path w="7134278" h="7681591">
                  <a:moveTo>
                    <a:pt x="0" y="0"/>
                  </a:moveTo>
                  <a:lnTo>
                    <a:pt x="7134278" y="0"/>
                  </a:lnTo>
                  <a:lnTo>
                    <a:pt x="7134278" y="7681591"/>
                  </a:lnTo>
                  <a:lnTo>
                    <a:pt x="0" y="7681591"/>
                  </a:lnTo>
                  <a:lnTo>
                    <a:pt x="0" y="0"/>
                  </a:lnTo>
                  <a:close/>
                </a:path>
              </a:pathLst>
            </a:custGeom>
            <a:blipFill>
              <a:blip r:embed="rId17"/>
              <a:stretch>
                <a:fillRect/>
              </a:stretch>
            </a:blipFill>
          </p:spPr>
        </p:sp>
        <p:sp>
          <p:nvSpPr>
            <p:cNvPr id="21" name="TextBox 21"/>
            <p:cNvSpPr txBox="1"/>
            <p:nvPr/>
          </p:nvSpPr>
          <p:spPr>
            <a:xfrm>
              <a:off x="9259232" y="5852683"/>
              <a:ext cx="9509680" cy="6125127"/>
            </a:xfrm>
            <a:prstGeom prst="rect">
              <a:avLst/>
            </a:prstGeom>
          </p:spPr>
          <p:txBody>
            <a:bodyPr lIns="0" tIns="0" rIns="0" bIns="0" rtlCol="0" anchor="t">
              <a:spAutoFit/>
            </a:bodyPr>
            <a:lstStyle/>
            <a:p>
              <a:pPr algn="ctr">
                <a:lnSpc>
                  <a:spcPts val="3615"/>
                </a:lnSpc>
              </a:pPr>
              <a:r>
                <a:rPr lang="en-US" sz="2580"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rPr>
                <a:t>Roman art was deeply influenced by Greek culture, particularly after Rome expanded into Greek territories in the 2nd and 1st centuries BCE. Greek art emphasized idealized forms, proportion, and realism, which fascinated the Romans. Instead of merely copying, Roman artists modified Greek techniques to reflect Roman values such as authority, leadership, and civic pride. Understanding this influence helps us see how two great civilizations shaped Western art.</a:t>
              </a:r>
              <a:endParaRPr lang="en-US" sz="2580"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A6D13"/>
        </a:solidFill>
        <a:effectLst/>
      </p:bgPr>
    </p:bg>
    <p:spTree>
      <p:nvGrpSpPr>
        <p:cNvPr id="1" name=""/>
        <p:cNvGrpSpPr/>
        <p:nvPr/>
      </p:nvGrpSpPr>
      <p:grpSpPr>
        <a:xfrm>
          <a:off x="0" y="0"/>
          <a:ext cx="0" cy="0"/>
          <a:chOff x="0" y="0"/>
          <a:chExt cx="0" cy="0"/>
        </a:xfrm>
      </p:grpSpPr>
      <p:grpSp>
        <p:nvGrpSpPr>
          <p:cNvPr id="2" name="Group 2"/>
          <p:cNvGrpSpPr/>
          <p:nvPr/>
        </p:nvGrpSpPr>
        <p:grpSpPr>
          <a:xfrm rot="0">
            <a:off x="-1742135" y="-301271"/>
            <a:ext cx="30600392" cy="11814223"/>
            <a:chOff x="0" y="0"/>
            <a:chExt cx="40800522" cy="15752298"/>
          </a:xfrm>
        </p:grpSpPr>
        <p:sp>
          <p:nvSpPr>
            <p:cNvPr id="3" name="Freeform 3"/>
            <p:cNvSpPr/>
            <p:nvPr/>
          </p:nvSpPr>
          <p:spPr>
            <a:xfrm rot="-4710">
              <a:off x="1351912" y="737886"/>
              <a:ext cx="19802711" cy="13454348"/>
            </a:xfrm>
            <a:custGeom>
              <a:avLst/>
              <a:gdLst/>
              <a:ahLst/>
              <a:cxnLst/>
              <a:rect l="l" t="t" r="r" b="b"/>
              <a:pathLst>
                <a:path w="19802711" h="13454348">
                  <a:moveTo>
                    <a:pt x="0" y="0"/>
                  </a:moveTo>
                  <a:lnTo>
                    <a:pt x="19802710" y="0"/>
                  </a:lnTo>
                  <a:lnTo>
                    <a:pt x="19802710" y="13454349"/>
                  </a:lnTo>
                  <a:lnTo>
                    <a:pt x="0" y="134543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4710" flipH="1">
              <a:off x="21001444" y="737878"/>
              <a:ext cx="19789876" cy="13445628"/>
            </a:xfrm>
            <a:custGeom>
              <a:avLst/>
              <a:gdLst/>
              <a:ahLst/>
              <a:cxnLst/>
              <a:rect l="l" t="t" r="r" b="b"/>
              <a:pathLst>
                <a:path w="19789876" h="13445628">
                  <a:moveTo>
                    <a:pt x="19789876" y="0"/>
                  </a:moveTo>
                  <a:lnTo>
                    <a:pt x="0" y="0"/>
                  </a:lnTo>
                  <a:lnTo>
                    <a:pt x="0" y="13445628"/>
                  </a:lnTo>
                  <a:lnTo>
                    <a:pt x="19789876" y="13445628"/>
                  </a:lnTo>
                  <a:lnTo>
                    <a:pt x="19789876"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5380288">
              <a:off x="16925805" y="4233514"/>
              <a:ext cx="8027595" cy="3447888"/>
            </a:xfrm>
            <a:custGeom>
              <a:avLst/>
              <a:gdLst/>
              <a:ahLst/>
              <a:cxnLst/>
              <a:rect l="l" t="t" r="r" b="b"/>
              <a:pathLst>
                <a:path w="8027595" h="3447888">
                  <a:moveTo>
                    <a:pt x="0" y="0"/>
                  </a:moveTo>
                  <a:lnTo>
                    <a:pt x="8027595" y="0"/>
                  </a:lnTo>
                  <a:lnTo>
                    <a:pt x="8027595" y="3447888"/>
                  </a:lnTo>
                  <a:lnTo>
                    <a:pt x="0" y="3447888"/>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6" name="Freeform 6"/>
            <p:cNvSpPr/>
            <p:nvPr/>
          </p:nvSpPr>
          <p:spPr>
            <a:xfrm rot="-5380288">
              <a:off x="15343485" y="5839469"/>
              <a:ext cx="8027595" cy="3447888"/>
            </a:xfrm>
            <a:custGeom>
              <a:avLst/>
              <a:gdLst/>
              <a:ahLst/>
              <a:cxnLst/>
              <a:rect l="l" t="t" r="r" b="b"/>
              <a:pathLst>
                <a:path w="8027595" h="3447888">
                  <a:moveTo>
                    <a:pt x="0" y="0"/>
                  </a:moveTo>
                  <a:lnTo>
                    <a:pt x="8027595" y="0"/>
                  </a:lnTo>
                  <a:lnTo>
                    <a:pt x="8027595" y="3447887"/>
                  </a:lnTo>
                  <a:lnTo>
                    <a:pt x="0" y="3447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7" name="Freeform 7"/>
            <p:cNvSpPr/>
            <p:nvPr/>
          </p:nvSpPr>
          <p:spPr>
            <a:xfrm>
              <a:off x="16234401" y="0"/>
              <a:ext cx="12004359" cy="10499370"/>
            </a:xfrm>
            <a:custGeom>
              <a:avLst/>
              <a:gdLst/>
              <a:ahLst/>
              <a:cxnLst/>
              <a:rect l="l" t="t" r="r" b="b"/>
              <a:pathLst>
                <a:path w="12004359" h="10499370">
                  <a:moveTo>
                    <a:pt x="0" y="0"/>
                  </a:moveTo>
                  <a:lnTo>
                    <a:pt x="12004359" y="0"/>
                  </a:lnTo>
                  <a:lnTo>
                    <a:pt x="12004359" y="10499370"/>
                  </a:lnTo>
                  <a:lnTo>
                    <a:pt x="0" y="10499370"/>
                  </a:lnTo>
                  <a:lnTo>
                    <a:pt x="0" y="0"/>
                  </a:lnTo>
                  <a:close/>
                </a:path>
              </a:pathLst>
            </a:custGeom>
            <a:blipFill>
              <a:blip r:embed="rId5"/>
              <a:stretch>
                <a:fillRect b="-3799"/>
              </a:stretch>
            </a:blipFill>
          </p:spPr>
        </p:sp>
        <p:sp>
          <p:nvSpPr>
            <p:cNvPr id="8" name="Freeform 8"/>
            <p:cNvSpPr/>
            <p:nvPr/>
          </p:nvSpPr>
          <p:spPr>
            <a:xfrm rot="-5380288">
              <a:off x="20854988" y="1630704"/>
              <a:ext cx="430374" cy="184848"/>
            </a:xfrm>
            <a:custGeom>
              <a:avLst/>
              <a:gdLst/>
              <a:ahLst/>
              <a:cxnLst/>
              <a:rect l="l" t="t" r="r" b="b"/>
              <a:pathLst>
                <a:path w="430374" h="184848">
                  <a:moveTo>
                    <a:pt x="0" y="0"/>
                  </a:moveTo>
                  <a:lnTo>
                    <a:pt x="430374" y="0"/>
                  </a:lnTo>
                  <a:lnTo>
                    <a:pt x="430374" y="184848"/>
                  </a:lnTo>
                  <a:lnTo>
                    <a:pt x="0" y="184848"/>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9" name="Freeform 9"/>
            <p:cNvSpPr/>
            <p:nvPr/>
          </p:nvSpPr>
          <p:spPr>
            <a:xfrm rot="-5380288">
              <a:off x="20863402" y="1224921"/>
              <a:ext cx="430374" cy="184848"/>
            </a:xfrm>
            <a:custGeom>
              <a:avLst/>
              <a:gdLst/>
              <a:ahLst/>
              <a:cxnLst/>
              <a:rect l="l" t="t" r="r" b="b"/>
              <a:pathLst>
                <a:path w="430374" h="184848">
                  <a:moveTo>
                    <a:pt x="0" y="0"/>
                  </a:moveTo>
                  <a:lnTo>
                    <a:pt x="430374" y="0"/>
                  </a:lnTo>
                  <a:lnTo>
                    <a:pt x="430374" y="184847"/>
                  </a:lnTo>
                  <a:lnTo>
                    <a:pt x="0" y="184847"/>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10" name="Freeform 10"/>
            <p:cNvSpPr/>
            <p:nvPr/>
          </p:nvSpPr>
          <p:spPr>
            <a:xfrm rot="90055">
              <a:off x="1532839" y="92280"/>
              <a:ext cx="7127808" cy="6234194"/>
            </a:xfrm>
            <a:custGeom>
              <a:avLst/>
              <a:gdLst/>
              <a:ahLst/>
              <a:cxnLst/>
              <a:rect l="l" t="t" r="r" b="b"/>
              <a:pathLst>
                <a:path w="7127808" h="6234194">
                  <a:moveTo>
                    <a:pt x="0" y="0"/>
                  </a:moveTo>
                  <a:lnTo>
                    <a:pt x="7127809" y="0"/>
                  </a:lnTo>
                  <a:lnTo>
                    <a:pt x="7127809" y="6234194"/>
                  </a:lnTo>
                  <a:lnTo>
                    <a:pt x="0" y="6234194"/>
                  </a:lnTo>
                  <a:lnTo>
                    <a:pt x="0" y="0"/>
                  </a:lnTo>
                  <a:close/>
                </a:path>
              </a:pathLst>
            </a:custGeom>
            <a:blipFill>
              <a:blip r:embed="rId8"/>
              <a:stretch>
                <a:fillRect b="-3799"/>
              </a:stretch>
            </a:blipFill>
          </p:spPr>
        </p:sp>
        <p:sp>
          <p:nvSpPr>
            <p:cNvPr id="11" name="Freeform 11"/>
            <p:cNvSpPr/>
            <p:nvPr/>
          </p:nvSpPr>
          <p:spPr>
            <a:xfrm rot="90055">
              <a:off x="9611808" y="493975"/>
              <a:ext cx="7127808" cy="6234194"/>
            </a:xfrm>
            <a:custGeom>
              <a:avLst/>
              <a:gdLst/>
              <a:ahLst/>
              <a:cxnLst/>
              <a:rect l="l" t="t" r="r" b="b"/>
              <a:pathLst>
                <a:path w="7127808" h="6234194">
                  <a:moveTo>
                    <a:pt x="0" y="0"/>
                  </a:moveTo>
                  <a:lnTo>
                    <a:pt x="7127808" y="0"/>
                  </a:lnTo>
                  <a:lnTo>
                    <a:pt x="7127808" y="6234194"/>
                  </a:lnTo>
                  <a:lnTo>
                    <a:pt x="0" y="6234194"/>
                  </a:lnTo>
                  <a:lnTo>
                    <a:pt x="0" y="0"/>
                  </a:lnTo>
                  <a:close/>
                </a:path>
              </a:pathLst>
            </a:custGeom>
            <a:blipFill>
              <a:blip r:embed="rId9"/>
              <a:stretch>
                <a:fillRect b="-3799"/>
              </a:stretch>
            </a:blipFill>
          </p:spPr>
        </p:sp>
        <p:sp>
          <p:nvSpPr>
            <p:cNvPr id="12" name="Freeform 12"/>
            <p:cNvSpPr/>
            <p:nvPr/>
          </p:nvSpPr>
          <p:spPr>
            <a:xfrm>
              <a:off x="2322846"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9806531"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rot="-5380288">
              <a:off x="19169556" y="9975763"/>
              <a:ext cx="3869312" cy="1661887"/>
            </a:xfrm>
            <a:custGeom>
              <a:avLst/>
              <a:gdLst/>
              <a:ahLst/>
              <a:cxnLst/>
              <a:rect l="l" t="t" r="r" b="b"/>
              <a:pathLst>
                <a:path w="3869312" h="1661887">
                  <a:moveTo>
                    <a:pt x="0" y="0"/>
                  </a:moveTo>
                  <a:lnTo>
                    <a:pt x="3869312" y="0"/>
                  </a:lnTo>
                  <a:lnTo>
                    <a:pt x="3869312" y="1661887"/>
                  </a:lnTo>
                  <a:lnTo>
                    <a:pt x="0" y="1661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15" name="Freeform 15"/>
            <p:cNvSpPr/>
            <p:nvPr/>
          </p:nvSpPr>
          <p:spPr>
            <a:xfrm rot="-5400000">
              <a:off x="9970371" y="1069025"/>
              <a:ext cx="7847122" cy="15355468"/>
            </a:xfrm>
            <a:custGeom>
              <a:avLst/>
              <a:gdLst/>
              <a:ahLst/>
              <a:cxnLst/>
              <a:rect l="l" t="t" r="r" b="b"/>
              <a:pathLst>
                <a:path w="7847122" h="15355468">
                  <a:moveTo>
                    <a:pt x="0" y="0"/>
                  </a:moveTo>
                  <a:lnTo>
                    <a:pt x="7847122" y="0"/>
                  </a:lnTo>
                  <a:lnTo>
                    <a:pt x="7847122" y="15355467"/>
                  </a:lnTo>
                  <a:lnTo>
                    <a:pt x="0" y="15355467"/>
                  </a:lnTo>
                  <a:lnTo>
                    <a:pt x="0" y="0"/>
                  </a:lnTo>
                  <a:close/>
                </a:path>
              </a:pathLst>
            </a:custGeom>
            <a:blipFill>
              <a:blip r:embed="rId12">
                <a:extLst>
                  <a:ext uri="{96DAC541-7B7A-43D3-8B79-37D633B846F1}">
                    <asvg:svgBlip xmlns:asvg="http://schemas.microsoft.com/office/drawing/2016/SVG/main" r:embed="rId13"/>
                  </a:ext>
                </a:extLst>
              </a:blip>
              <a:stretch>
                <a:fillRect l="-5527" t="-203"/>
              </a:stretch>
            </a:blipFill>
          </p:spPr>
        </p:sp>
        <p:sp>
          <p:nvSpPr>
            <p:cNvPr id="16" name="TextBox 16"/>
            <p:cNvSpPr txBox="1"/>
            <p:nvPr/>
          </p:nvSpPr>
          <p:spPr>
            <a:xfrm>
              <a:off x="2322846" y="3148595"/>
              <a:ext cx="16198088" cy="1546681"/>
            </a:xfrm>
            <a:prstGeom prst="rect">
              <a:avLst/>
            </a:prstGeom>
          </p:spPr>
          <p:txBody>
            <a:bodyPr lIns="0" tIns="0" rIns="0" bIns="0" rtlCol="0" anchor="t">
              <a:spAutoFit/>
            </a:bodyPr>
            <a:lstStyle/>
            <a:p>
              <a:pPr algn="ctr">
                <a:lnSpc>
                  <a:spcPts val="9000"/>
                </a:lnSpc>
                <a:spcBef>
                  <a:spcPct val="0"/>
                </a:spcBef>
              </a:pPr>
              <a:r>
                <a:rPr lang="en-US" sz="6430">
                  <a:solidFill>
                    <a:srgbClr val="A16C2A"/>
                  </a:solidFill>
                  <a:latin typeface="Times New Roman MT" panose="02030502070405020303"/>
                  <a:ea typeface="Times New Roman MT" panose="02030502070405020303"/>
                  <a:cs typeface="Times New Roman MT" panose="02030502070405020303"/>
                  <a:sym typeface="Times New Roman MT" panose="02030502070405020303"/>
                </a:rPr>
                <a:t>Why Romans Admired Greek Art</a:t>
              </a:r>
              <a:endParaRPr lang="en-US" sz="6430">
                <a:solidFill>
                  <a:srgbClr val="A16C2A"/>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17" name="Freeform 17"/>
            <p:cNvSpPr/>
            <p:nvPr/>
          </p:nvSpPr>
          <p:spPr>
            <a:xfrm>
              <a:off x="0" y="4209851"/>
              <a:ext cx="8217832" cy="11542447"/>
            </a:xfrm>
            <a:custGeom>
              <a:avLst/>
              <a:gdLst/>
              <a:ahLst/>
              <a:cxnLst/>
              <a:rect l="l" t="t" r="r" b="b"/>
              <a:pathLst>
                <a:path w="8217832" h="11542447">
                  <a:moveTo>
                    <a:pt x="0" y="0"/>
                  </a:moveTo>
                  <a:lnTo>
                    <a:pt x="8217832" y="0"/>
                  </a:lnTo>
                  <a:lnTo>
                    <a:pt x="8217832" y="11542447"/>
                  </a:lnTo>
                  <a:lnTo>
                    <a:pt x="0" y="11542447"/>
                  </a:lnTo>
                  <a:lnTo>
                    <a:pt x="0" y="0"/>
                  </a:lnTo>
                  <a:close/>
                </a:path>
              </a:pathLst>
            </a:custGeom>
            <a:blipFill>
              <a:blip r:embed="rId14"/>
              <a:stretch>
                <a:fillRect t="-1037" b="-1037"/>
              </a:stretch>
            </a:blipFill>
          </p:spPr>
        </p:sp>
        <p:sp>
          <p:nvSpPr>
            <p:cNvPr id="18" name="Freeform 18"/>
            <p:cNvSpPr/>
            <p:nvPr/>
          </p:nvSpPr>
          <p:spPr>
            <a:xfrm>
              <a:off x="857565" y="5150075"/>
              <a:ext cx="6748147" cy="10077631"/>
            </a:xfrm>
            <a:custGeom>
              <a:avLst/>
              <a:gdLst/>
              <a:ahLst/>
              <a:cxnLst/>
              <a:rect l="l" t="t" r="r" b="b"/>
              <a:pathLst>
                <a:path w="6748147" h="10077631">
                  <a:moveTo>
                    <a:pt x="0" y="0"/>
                  </a:moveTo>
                  <a:lnTo>
                    <a:pt x="6748147" y="0"/>
                  </a:lnTo>
                  <a:lnTo>
                    <a:pt x="6748147" y="10077631"/>
                  </a:lnTo>
                  <a:lnTo>
                    <a:pt x="0" y="10077631"/>
                  </a:lnTo>
                  <a:lnTo>
                    <a:pt x="0" y="0"/>
                  </a:lnTo>
                  <a:close/>
                </a:path>
              </a:pathLst>
            </a:custGeom>
            <a:blipFill>
              <a:blip r:embed="rId15"/>
              <a:stretch>
                <a:fillRect l="-4164"/>
              </a:stretch>
            </a:blipFill>
          </p:spPr>
        </p:sp>
        <p:sp>
          <p:nvSpPr>
            <p:cNvPr id="19" name="Freeform 19"/>
            <p:cNvSpPr/>
            <p:nvPr/>
          </p:nvSpPr>
          <p:spPr>
            <a:xfrm>
              <a:off x="22686532" y="3548156"/>
              <a:ext cx="4876212" cy="11679550"/>
            </a:xfrm>
            <a:custGeom>
              <a:avLst/>
              <a:gdLst/>
              <a:ahLst/>
              <a:cxnLst/>
              <a:rect l="l" t="t" r="r" b="b"/>
              <a:pathLst>
                <a:path w="4876212" h="11679550">
                  <a:moveTo>
                    <a:pt x="0" y="0"/>
                  </a:moveTo>
                  <a:lnTo>
                    <a:pt x="4876212" y="0"/>
                  </a:lnTo>
                  <a:lnTo>
                    <a:pt x="4876212" y="11679550"/>
                  </a:lnTo>
                  <a:lnTo>
                    <a:pt x="0" y="11679550"/>
                  </a:lnTo>
                  <a:lnTo>
                    <a:pt x="0" y="0"/>
                  </a:lnTo>
                  <a:close/>
                </a:path>
              </a:pathLst>
            </a:custGeom>
            <a:blipFill>
              <a:blip r:embed="rId16"/>
              <a:stretch>
                <a:fillRect/>
              </a:stretch>
            </a:blipFill>
          </p:spPr>
        </p:sp>
        <p:sp>
          <p:nvSpPr>
            <p:cNvPr id="20" name="Freeform 20"/>
            <p:cNvSpPr/>
            <p:nvPr/>
          </p:nvSpPr>
          <p:spPr>
            <a:xfrm>
              <a:off x="19966527" y="7259695"/>
              <a:ext cx="7134278" cy="7681591"/>
            </a:xfrm>
            <a:custGeom>
              <a:avLst/>
              <a:gdLst/>
              <a:ahLst/>
              <a:cxnLst/>
              <a:rect l="l" t="t" r="r" b="b"/>
              <a:pathLst>
                <a:path w="7134278" h="7681591">
                  <a:moveTo>
                    <a:pt x="0" y="0"/>
                  </a:moveTo>
                  <a:lnTo>
                    <a:pt x="7134278" y="0"/>
                  </a:lnTo>
                  <a:lnTo>
                    <a:pt x="7134278" y="7681591"/>
                  </a:lnTo>
                  <a:lnTo>
                    <a:pt x="0" y="7681591"/>
                  </a:lnTo>
                  <a:lnTo>
                    <a:pt x="0" y="0"/>
                  </a:lnTo>
                  <a:close/>
                </a:path>
              </a:pathLst>
            </a:custGeom>
            <a:blipFill>
              <a:blip r:embed="rId17"/>
              <a:stretch>
                <a:fillRect/>
              </a:stretch>
            </a:blipFill>
          </p:spPr>
        </p:sp>
        <p:sp>
          <p:nvSpPr>
            <p:cNvPr id="21" name="TextBox 21"/>
            <p:cNvSpPr txBox="1"/>
            <p:nvPr/>
          </p:nvSpPr>
          <p:spPr>
            <a:xfrm>
              <a:off x="9259232" y="5852683"/>
              <a:ext cx="9509680" cy="6125127"/>
            </a:xfrm>
            <a:prstGeom prst="rect">
              <a:avLst/>
            </a:prstGeom>
          </p:spPr>
          <p:txBody>
            <a:bodyPr lIns="0" tIns="0" rIns="0" bIns="0" rtlCol="0" anchor="t">
              <a:spAutoFit/>
            </a:bodyPr>
            <a:lstStyle/>
            <a:p>
              <a:pPr algn="ctr">
                <a:lnSpc>
                  <a:spcPts val="3615"/>
                </a:lnSpc>
              </a:pPr>
              <a:r>
                <a:rPr lang="en-US" sz="2580"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rPr>
                <a:t>The Greeks were renowned for creating realistic and idealized representations of the human form. Their sculptures captured movement, balance, and anatomical accuracy, embodying beauty, harmony, and perfection. Romans admired these qualities and recognized that Greek art could enhance their image of sophistication and power. By adopting Greek styles, Roman leaders and patrons used art to display wealth, political authority, and cultural refinement.</a:t>
              </a:r>
              <a:endParaRPr lang="en-US" sz="2580"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A6D13"/>
        </a:solidFill>
        <a:effectLst/>
      </p:bgPr>
    </p:bg>
    <p:spTree>
      <p:nvGrpSpPr>
        <p:cNvPr id="1" name=""/>
        <p:cNvGrpSpPr/>
        <p:nvPr/>
      </p:nvGrpSpPr>
      <p:grpSpPr>
        <a:xfrm>
          <a:off x="0" y="0"/>
          <a:ext cx="0" cy="0"/>
          <a:chOff x="0" y="0"/>
          <a:chExt cx="0" cy="0"/>
        </a:xfrm>
      </p:grpSpPr>
      <p:grpSp>
        <p:nvGrpSpPr>
          <p:cNvPr id="2" name="Group 2"/>
          <p:cNvGrpSpPr/>
          <p:nvPr/>
        </p:nvGrpSpPr>
        <p:grpSpPr>
          <a:xfrm rot="0">
            <a:off x="-1742135" y="-301271"/>
            <a:ext cx="30600392" cy="11814223"/>
            <a:chOff x="0" y="0"/>
            <a:chExt cx="40800522" cy="15752298"/>
          </a:xfrm>
        </p:grpSpPr>
        <p:sp>
          <p:nvSpPr>
            <p:cNvPr id="3" name="Freeform 3"/>
            <p:cNvSpPr/>
            <p:nvPr/>
          </p:nvSpPr>
          <p:spPr>
            <a:xfrm rot="-4710">
              <a:off x="1351912" y="737886"/>
              <a:ext cx="19802711" cy="13454348"/>
            </a:xfrm>
            <a:custGeom>
              <a:avLst/>
              <a:gdLst/>
              <a:ahLst/>
              <a:cxnLst/>
              <a:rect l="l" t="t" r="r" b="b"/>
              <a:pathLst>
                <a:path w="19802711" h="13454348">
                  <a:moveTo>
                    <a:pt x="0" y="0"/>
                  </a:moveTo>
                  <a:lnTo>
                    <a:pt x="19802710" y="0"/>
                  </a:lnTo>
                  <a:lnTo>
                    <a:pt x="19802710" y="13454349"/>
                  </a:lnTo>
                  <a:lnTo>
                    <a:pt x="0" y="134543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4710" flipH="1">
              <a:off x="21001444" y="737878"/>
              <a:ext cx="19789876" cy="13445628"/>
            </a:xfrm>
            <a:custGeom>
              <a:avLst/>
              <a:gdLst/>
              <a:ahLst/>
              <a:cxnLst/>
              <a:rect l="l" t="t" r="r" b="b"/>
              <a:pathLst>
                <a:path w="19789876" h="13445628">
                  <a:moveTo>
                    <a:pt x="19789876" y="0"/>
                  </a:moveTo>
                  <a:lnTo>
                    <a:pt x="0" y="0"/>
                  </a:lnTo>
                  <a:lnTo>
                    <a:pt x="0" y="13445628"/>
                  </a:lnTo>
                  <a:lnTo>
                    <a:pt x="19789876" y="13445628"/>
                  </a:lnTo>
                  <a:lnTo>
                    <a:pt x="19789876"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5380288">
              <a:off x="16925805" y="4233514"/>
              <a:ext cx="8027595" cy="3447888"/>
            </a:xfrm>
            <a:custGeom>
              <a:avLst/>
              <a:gdLst/>
              <a:ahLst/>
              <a:cxnLst/>
              <a:rect l="l" t="t" r="r" b="b"/>
              <a:pathLst>
                <a:path w="8027595" h="3447888">
                  <a:moveTo>
                    <a:pt x="0" y="0"/>
                  </a:moveTo>
                  <a:lnTo>
                    <a:pt x="8027595" y="0"/>
                  </a:lnTo>
                  <a:lnTo>
                    <a:pt x="8027595" y="3447888"/>
                  </a:lnTo>
                  <a:lnTo>
                    <a:pt x="0" y="3447888"/>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6" name="Freeform 6"/>
            <p:cNvSpPr/>
            <p:nvPr/>
          </p:nvSpPr>
          <p:spPr>
            <a:xfrm rot="-5380288">
              <a:off x="15343485" y="5839469"/>
              <a:ext cx="8027595" cy="3447888"/>
            </a:xfrm>
            <a:custGeom>
              <a:avLst/>
              <a:gdLst/>
              <a:ahLst/>
              <a:cxnLst/>
              <a:rect l="l" t="t" r="r" b="b"/>
              <a:pathLst>
                <a:path w="8027595" h="3447888">
                  <a:moveTo>
                    <a:pt x="0" y="0"/>
                  </a:moveTo>
                  <a:lnTo>
                    <a:pt x="8027595" y="0"/>
                  </a:lnTo>
                  <a:lnTo>
                    <a:pt x="8027595" y="3447887"/>
                  </a:lnTo>
                  <a:lnTo>
                    <a:pt x="0" y="3447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7" name="Freeform 7"/>
            <p:cNvSpPr/>
            <p:nvPr/>
          </p:nvSpPr>
          <p:spPr>
            <a:xfrm>
              <a:off x="16234401" y="0"/>
              <a:ext cx="12004359" cy="10499370"/>
            </a:xfrm>
            <a:custGeom>
              <a:avLst/>
              <a:gdLst/>
              <a:ahLst/>
              <a:cxnLst/>
              <a:rect l="l" t="t" r="r" b="b"/>
              <a:pathLst>
                <a:path w="12004359" h="10499370">
                  <a:moveTo>
                    <a:pt x="0" y="0"/>
                  </a:moveTo>
                  <a:lnTo>
                    <a:pt x="12004359" y="0"/>
                  </a:lnTo>
                  <a:lnTo>
                    <a:pt x="12004359" y="10499370"/>
                  </a:lnTo>
                  <a:lnTo>
                    <a:pt x="0" y="10499370"/>
                  </a:lnTo>
                  <a:lnTo>
                    <a:pt x="0" y="0"/>
                  </a:lnTo>
                  <a:close/>
                </a:path>
              </a:pathLst>
            </a:custGeom>
            <a:blipFill>
              <a:blip r:embed="rId5"/>
              <a:stretch>
                <a:fillRect b="-3799"/>
              </a:stretch>
            </a:blipFill>
          </p:spPr>
        </p:sp>
        <p:sp>
          <p:nvSpPr>
            <p:cNvPr id="8" name="Freeform 8"/>
            <p:cNvSpPr/>
            <p:nvPr/>
          </p:nvSpPr>
          <p:spPr>
            <a:xfrm rot="-5380288">
              <a:off x="20854988" y="1630704"/>
              <a:ext cx="430374" cy="184848"/>
            </a:xfrm>
            <a:custGeom>
              <a:avLst/>
              <a:gdLst/>
              <a:ahLst/>
              <a:cxnLst/>
              <a:rect l="l" t="t" r="r" b="b"/>
              <a:pathLst>
                <a:path w="430374" h="184848">
                  <a:moveTo>
                    <a:pt x="0" y="0"/>
                  </a:moveTo>
                  <a:lnTo>
                    <a:pt x="430374" y="0"/>
                  </a:lnTo>
                  <a:lnTo>
                    <a:pt x="430374" y="184848"/>
                  </a:lnTo>
                  <a:lnTo>
                    <a:pt x="0" y="184848"/>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9" name="Freeform 9"/>
            <p:cNvSpPr/>
            <p:nvPr/>
          </p:nvSpPr>
          <p:spPr>
            <a:xfrm rot="-5380288">
              <a:off x="20863402" y="1224921"/>
              <a:ext cx="430374" cy="184848"/>
            </a:xfrm>
            <a:custGeom>
              <a:avLst/>
              <a:gdLst/>
              <a:ahLst/>
              <a:cxnLst/>
              <a:rect l="l" t="t" r="r" b="b"/>
              <a:pathLst>
                <a:path w="430374" h="184848">
                  <a:moveTo>
                    <a:pt x="0" y="0"/>
                  </a:moveTo>
                  <a:lnTo>
                    <a:pt x="430374" y="0"/>
                  </a:lnTo>
                  <a:lnTo>
                    <a:pt x="430374" y="184847"/>
                  </a:lnTo>
                  <a:lnTo>
                    <a:pt x="0" y="184847"/>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10" name="Freeform 10"/>
            <p:cNvSpPr/>
            <p:nvPr/>
          </p:nvSpPr>
          <p:spPr>
            <a:xfrm rot="90055">
              <a:off x="1532839" y="92280"/>
              <a:ext cx="7127808" cy="6234194"/>
            </a:xfrm>
            <a:custGeom>
              <a:avLst/>
              <a:gdLst/>
              <a:ahLst/>
              <a:cxnLst/>
              <a:rect l="l" t="t" r="r" b="b"/>
              <a:pathLst>
                <a:path w="7127808" h="6234194">
                  <a:moveTo>
                    <a:pt x="0" y="0"/>
                  </a:moveTo>
                  <a:lnTo>
                    <a:pt x="7127809" y="0"/>
                  </a:lnTo>
                  <a:lnTo>
                    <a:pt x="7127809" y="6234194"/>
                  </a:lnTo>
                  <a:lnTo>
                    <a:pt x="0" y="6234194"/>
                  </a:lnTo>
                  <a:lnTo>
                    <a:pt x="0" y="0"/>
                  </a:lnTo>
                  <a:close/>
                </a:path>
              </a:pathLst>
            </a:custGeom>
            <a:blipFill>
              <a:blip r:embed="rId8"/>
              <a:stretch>
                <a:fillRect b="-3799"/>
              </a:stretch>
            </a:blipFill>
          </p:spPr>
        </p:sp>
        <p:sp>
          <p:nvSpPr>
            <p:cNvPr id="11" name="Freeform 11"/>
            <p:cNvSpPr/>
            <p:nvPr/>
          </p:nvSpPr>
          <p:spPr>
            <a:xfrm rot="90055">
              <a:off x="9611808" y="493975"/>
              <a:ext cx="7127808" cy="6234194"/>
            </a:xfrm>
            <a:custGeom>
              <a:avLst/>
              <a:gdLst/>
              <a:ahLst/>
              <a:cxnLst/>
              <a:rect l="l" t="t" r="r" b="b"/>
              <a:pathLst>
                <a:path w="7127808" h="6234194">
                  <a:moveTo>
                    <a:pt x="0" y="0"/>
                  </a:moveTo>
                  <a:lnTo>
                    <a:pt x="7127808" y="0"/>
                  </a:lnTo>
                  <a:lnTo>
                    <a:pt x="7127808" y="6234194"/>
                  </a:lnTo>
                  <a:lnTo>
                    <a:pt x="0" y="6234194"/>
                  </a:lnTo>
                  <a:lnTo>
                    <a:pt x="0" y="0"/>
                  </a:lnTo>
                  <a:close/>
                </a:path>
              </a:pathLst>
            </a:custGeom>
            <a:blipFill>
              <a:blip r:embed="rId9"/>
              <a:stretch>
                <a:fillRect b="-3799"/>
              </a:stretch>
            </a:blipFill>
          </p:spPr>
        </p:sp>
        <p:sp>
          <p:nvSpPr>
            <p:cNvPr id="12" name="Freeform 12"/>
            <p:cNvSpPr/>
            <p:nvPr/>
          </p:nvSpPr>
          <p:spPr>
            <a:xfrm>
              <a:off x="2322846"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9806531"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rot="-5380288">
              <a:off x="19169556" y="9975763"/>
              <a:ext cx="3869312" cy="1661887"/>
            </a:xfrm>
            <a:custGeom>
              <a:avLst/>
              <a:gdLst/>
              <a:ahLst/>
              <a:cxnLst/>
              <a:rect l="l" t="t" r="r" b="b"/>
              <a:pathLst>
                <a:path w="3869312" h="1661887">
                  <a:moveTo>
                    <a:pt x="0" y="0"/>
                  </a:moveTo>
                  <a:lnTo>
                    <a:pt x="3869312" y="0"/>
                  </a:lnTo>
                  <a:lnTo>
                    <a:pt x="3869312" y="1661887"/>
                  </a:lnTo>
                  <a:lnTo>
                    <a:pt x="0" y="1661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15" name="Freeform 15"/>
            <p:cNvSpPr/>
            <p:nvPr/>
          </p:nvSpPr>
          <p:spPr>
            <a:xfrm rot="-5400000">
              <a:off x="9970371" y="1069025"/>
              <a:ext cx="7847122" cy="15355468"/>
            </a:xfrm>
            <a:custGeom>
              <a:avLst/>
              <a:gdLst/>
              <a:ahLst/>
              <a:cxnLst/>
              <a:rect l="l" t="t" r="r" b="b"/>
              <a:pathLst>
                <a:path w="7847122" h="15355468">
                  <a:moveTo>
                    <a:pt x="0" y="0"/>
                  </a:moveTo>
                  <a:lnTo>
                    <a:pt x="7847122" y="0"/>
                  </a:lnTo>
                  <a:lnTo>
                    <a:pt x="7847122" y="15355467"/>
                  </a:lnTo>
                  <a:lnTo>
                    <a:pt x="0" y="15355467"/>
                  </a:lnTo>
                  <a:lnTo>
                    <a:pt x="0" y="0"/>
                  </a:lnTo>
                  <a:close/>
                </a:path>
              </a:pathLst>
            </a:custGeom>
            <a:blipFill>
              <a:blip r:embed="rId12">
                <a:extLst>
                  <a:ext uri="{96DAC541-7B7A-43D3-8B79-37D633B846F1}">
                    <asvg:svgBlip xmlns:asvg="http://schemas.microsoft.com/office/drawing/2016/SVG/main" r:embed="rId13"/>
                  </a:ext>
                </a:extLst>
              </a:blip>
              <a:stretch>
                <a:fillRect l="-5527" t="-203"/>
              </a:stretch>
            </a:blipFill>
          </p:spPr>
        </p:sp>
        <p:sp>
          <p:nvSpPr>
            <p:cNvPr id="16" name="TextBox 16"/>
            <p:cNvSpPr txBox="1"/>
            <p:nvPr/>
          </p:nvSpPr>
          <p:spPr>
            <a:xfrm>
              <a:off x="2322846" y="3072395"/>
              <a:ext cx="16198088" cy="2054322"/>
            </a:xfrm>
            <a:prstGeom prst="rect">
              <a:avLst/>
            </a:prstGeom>
          </p:spPr>
          <p:txBody>
            <a:bodyPr lIns="0" tIns="0" rIns="0" bIns="0" rtlCol="0" anchor="t">
              <a:spAutoFit/>
            </a:bodyPr>
            <a:lstStyle/>
            <a:p>
              <a:pPr algn="ctr">
                <a:lnSpc>
                  <a:spcPts val="11940"/>
                </a:lnSpc>
                <a:spcBef>
                  <a:spcPct val="0"/>
                </a:spcBef>
              </a:pPr>
              <a:r>
                <a:rPr lang="en-US" sz="8530">
                  <a:solidFill>
                    <a:srgbClr val="A16C2A"/>
                  </a:solidFill>
                  <a:latin typeface="Times New Roman MT" panose="02030502070405020303"/>
                  <a:ea typeface="Times New Roman MT" panose="02030502070405020303"/>
                  <a:cs typeface="Times New Roman MT" panose="02030502070405020303"/>
                  <a:sym typeface="Times New Roman MT" panose="02030502070405020303"/>
                </a:rPr>
                <a:t>Painting &amp; Mosaics</a:t>
              </a:r>
              <a:endParaRPr lang="en-US" sz="8530">
                <a:solidFill>
                  <a:srgbClr val="A16C2A"/>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17" name="Freeform 17"/>
            <p:cNvSpPr/>
            <p:nvPr/>
          </p:nvSpPr>
          <p:spPr>
            <a:xfrm>
              <a:off x="0" y="4209851"/>
              <a:ext cx="8217832" cy="11542447"/>
            </a:xfrm>
            <a:custGeom>
              <a:avLst/>
              <a:gdLst/>
              <a:ahLst/>
              <a:cxnLst/>
              <a:rect l="l" t="t" r="r" b="b"/>
              <a:pathLst>
                <a:path w="8217832" h="11542447">
                  <a:moveTo>
                    <a:pt x="0" y="0"/>
                  </a:moveTo>
                  <a:lnTo>
                    <a:pt x="8217832" y="0"/>
                  </a:lnTo>
                  <a:lnTo>
                    <a:pt x="8217832" y="11542447"/>
                  </a:lnTo>
                  <a:lnTo>
                    <a:pt x="0" y="11542447"/>
                  </a:lnTo>
                  <a:lnTo>
                    <a:pt x="0" y="0"/>
                  </a:lnTo>
                  <a:close/>
                </a:path>
              </a:pathLst>
            </a:custGeom>
            <a:blipFill>
              <a:blip r:embed="rId14"/>
              <a:stretch>
                <a:fillRect t="-1037" b="-1037"/>
              </a:stretch>
            </a:blipFill>
          </p:spPr>
        </p:sp>
        <p:sp>
          <p:nvSpPr>
            <p:cNvPr id="18" name="Freeform 18"/>
            <p:cNvSpPr/>
            <p:nvPr/>
          </p:nvSpPr>
          <p:spPr>
            <a:xfrm>
              <a:off x="857565" y="5150075"/>
              <a:ext cx="6748147" cy="10077631"/>
            </a:xfrm>
            <a:custGeom>
              <a:avLst/>
              <a:gdLst/>
              <a:ahLst/>
              <a:cxnLst/>
              <a:rect l="l" t="t" r="r" b="b"/>
              <a:pathLst>
                <a:path w="6748147" h="10077631">
                  <a:moveTo>
                    <a:pt x="0" y="0"/>
                  </a:moveTo>
                  <a:lnTo>
                    <a:pt x="6748147" y="0"/>
                  </a:lnTo>
                  <a:lnTo>
                    <a:pt x="6748147" y="10077631"/>
                  </a:lnTo>
                  <a:lnTo>
                    <a:pt x="0" y="10077631"/>
                  </a:lnTo>
                  <a:lnTo>
                    <a:pt x="0" y="0"/>
                  </a:lnTo>
                  <a:close/>
                </a:path>
              </a:pathLst>
            </a:custGeom>
            <a:blipFill>
              <a:blip r:embed="rId15"/>
              <a:stretch>
                <a:fillRect l="-4164"/>
              </a:stretch>
            </a:blipFill>
          </p:spPr>
        </p:sp>
        <p:sp>
          <p:nvSpPr>
            <p:cNvPr id="19" name="Freeform 19"/>
            <p:cNvSpPr/>
            <p:nvPr/>
          </p:nvSpPr>
          <p:spPr>
            <a:xfrm>
              <a:off x="22686532" y="3548156"/>
              <a:ext cx="4876212" cy="11679550"/>
            </a:xfrm>
            <a:custGeom>
              <a:avLst/>
              <a:gdLst/>
              <a:ahLst/>
              <a:cxnLst/>
              <a:rect l="l" t="t" r="r" b="b"/>
              <a:pathLst>
                <a:path w="4876212" h="11679550">
                  <a:moveTo>
                    <a:pt x="0" y="0"/>
                  </a:moveTo>
                  <a:lnTo>
                    <a:pt x="4876212" y="0"/>
                  </a:lnTo>
                  <a:lnTo>
                    <a:pt x="4876212" y="11679550"/>
                  </a:lnTo>
                  <a:lnTo>
                    <a:pt x="0" y="11679550"/>
                  </a:lnTo>
                  <a:lnTo>
                    <a:pt x="0" y="0"/>
                  </a:lnTo>
                  <a:close/>
                </a:path>
              </a:pathLst>
            </a:custGeom>
            <a:blipFill>
              <a:blip r:embed="rId16"/>
              <a:stretch>
                <a:fillRect/>
              </a:stretch>
            </a:blipFill>
          </p:spPr>
        </p:sp>
        <p:sp>
          <p:nvSpPr>
            <p:cNvPr id="20" name="Freeform 20"/>
            <p:cNvSpPr/>
            <p:nvPr/>
          </p:nvSpPr>
          <p:spPr>
            <a:xfrm>
              <a:off x="19966527" y="7259695"/>
              <a:ext cx="7134278" cy="7681591"/>
            </a:xfrm>
            <a:custGeom>
              <a:avLst/>
              <a:gdLst/>
              <a:ahLst/>
              <a:cxnLst/>
              <a:rect l="l" t="t" r="r" b="b"/>
              <a:pathLst>
                <a:path w="7134278" h="7681591">
                  <a:moveTo>
                    <a:pt x="0" y="0"/>
                  </a:moveTo>
                  <a:lnTo>
                    <a:pt x="7134278" y="0"/>
                  </a:lnTo>
                  <a:lnTo>
                    <a:pt x="7134278" y="7681591"/>
                  </a:lnTo>
                  <a:lnTo>
                    <a:pt x="0" y="7681591"/>
                  </a:lnTo>
                  <a:lnTo>
                    <a:pt x="0" y="0"/>
                  </a:lnTo>
                  <a:close/>
                </a:path>
              </a:pathLst>
            </a:custGeom>
            <a:blipFill>
              <a:blip r:embed="rId17"/>
              <a:stretch>
                <a:fillRect/>
              </a:stretch>
            </a:blipFill>
          </p:spPr>
        </p:sp>
        <p:sp>
          <p:nvSpPr>
            <p:cNvPr id="21" name="TextBox 21"/>
            <p:cNvSpPr txBox="1"/>
            <p:nvPr/>
          </p:nvSpPr>
          <p:spPr>
            <a:xfrm>
              <a:off x="9806531" y="5871733"/>
              <a:ext cx="8351120" cy="5876698"/>
            </a:xfrm>
            <a:prstGeom prst="rect">
              <a:avLst/>
            </a:prstGeom>
          </p:spPr>
          <p:txBody>
            <a:bodyPr lIns="0" tIns="0" rIns="0" bIns="0" rtlCol="0" anchor="t">
              <a:spAutoFit/>
            </a:bodyPr>
            <a:lstStyle/>
            <a:p>
              <a:pPr algn="ctr">
                <a:lnSpc>
                  <a:spcPts val="3160"/>
                </a:lnSpc>
              </a:pPr>
              <a:r>
                <a:rPr lang="en-US" sz="225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rPr>
                <a:t>Greek influence also extended to Roman painting and mosaics. Romans adopted Greek techniques of realism and proportion, often depicting mythological scenes and everyday life with careful attention to detail. Frescoes and mosaics decorated private homes, public buildings, and temples, reflecting both Greek artistic ideals and Roman tastes. Examples include the Villa of the Mysteries fresco in Pompeii and mosaics showing Greek myths, which demonstrate the Romans’ ability to adapt Greek styles while making them distinctly their own.</a:t>
              </a:r>
              <a:endParaRPr lang="en-US" sz="225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6D13"/>
        </a:solidFill>
        <a:effectLst/>
      </p:bgPr>
    </p:bg>
    <p:spTree>
      <p:nvGrpSpPr>
        <p:cNvPr id="1" name=""/>
        <p:cNvGrpSpPr/>
        <p:nvPr/>
      </p:nvGrpSpPr>
      <p:grpSpPr>
        <a:xfrm>
          <a:off x="0" y="0"/>
          <a:ext cx="0" cy="0"/>
          <a:chOff x="0" y="0"/>
          <a:chExt cx="0" cy="0"/>
        </a:xfrm>
      </p:grpSpPr>
      <p:grpSp>
        <p:nvGrpSpPr>
          <p:cNvPr id="2" name="Group 2"/>
          <p:cNvGrpSpPr/>
          <p:nvPr/>
        </p:nvGrpSpPr>
        <p:grpSpPr>
          <a:xfrm rot="0">
            <a:off x="-1742135" y="-301271"/>
            <a:ext cx="30600392" cy="11814223"/>
            <a:chOff x="0" y="0"/>
            <a:chExt cx="40800522" cy="15752298"/>
          </a:xfrm>
        </p:grpSpPr>
        <p:sp>
          <p:nvSpPr>
            <p:cNvPr id="3" name="Freeform 3"/>
            <p:cNvSpPr/>
            <p:nvPr/>
          </p:nvSpPr>
          <p:spPr>
            <a:xfrm rot="-4710">
              <a:off x="1351912" y="737886"/>
              <a:ext cx="19802711" cy="13454348"/>
            </a:xfrm>
            <a:custGeom>
              <a:avLst/>
              <a:gdLst/>
              <a:ahLst/>
              <a:cxnLst/>
              <a:rect l="l" t="t" r="r" b="b"/>
              <a:pathLst>
                <a:path w="19802711" h="13454348">
                  <a:moveTo>
                    <a:pt x="0" y="0"/>
                  </a:moveTo>
                  <a:lnTo>
                    <a:pt x="19802710" y="0"/>
                  </a:lnTo>
                  <a:lnTo>
                    <a:pt x="19802710" y="13454349"/>
                  </a:lnTo>
                  <a:lnTo>
                    <a:pt x="0" y="134543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4710" flipH="1">
              <a:off x="21001444" y="737878"/>
              <a:ext cx="19789876" cy="13445628"/>
            </a:xfrm>
            <a:custGeom>
              <a:avLst/>
              <a:gdLst/>
              <a:ahLst/>
              <a:cxnLst/>
              <a:rect l="l" t="t" r="r" b="b"/>
              <a:pathLst>
                <a:path w="19789876" h="13445628">
                  <a:moveTo>
                    <a:pt x="19789876" y="0"/>
                  </a:moveTo>
                  <a:lnTo>
                    <a:pt x="0" y="0"/>
                  </a:lnTo>
                  <a:lnTo>
                    <a:pt x="0" y="13445628"/>
                  </a:lnTo>
                  <a:lnTo>
                    <a:pt x="19789876" y="13445628"/>
                  </a:lnTo>
                  <a:lnTo>
                    <a:pt x="19789876"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5380288">
              <a:off x="16925805" y="4233514"/>
              <a:ext cx="8027595" cy="3447888"/>
            </a:xfrm>
            <a:custGeom>
              <a:avLst/>
              <a:gdLst/>
              <a:ahLst/>
              <a:cxnLst/>
              <a:rect l="l" t="t" r="r" b="b"/>
              <a:pathLst>
                <a:path w="8027595" h="3447888">
                  <a:moveTo>
                    <a:pt x="0" y="0"/>
                  </a:moveTo>
                  <a:lnTo>
                    <a:pt x="8027595" y="0"/>
                  </a:lnTo>
                  <a:lnTo>
                    <a:pt x="8027595" y="3447888"/>
                  </a:lnTo>
                  <a:lnTo>
                    <a:pt x="0" y="3447888"/>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6" name="Freeform 6"/>
            <p:cNvSpPr/>
            <p:nvPr/>
          </p:nvSpPr>
          <p:spPr>
            <a:xfrm rot="-5380288">
              <a:off x="15343485" y="5839469"/>
              <a:ext cx="8027595" cy="3447888"/>
            </a:xfrm>
            <a:custGeom>
              <a:avLst/>
              <a:gdLst/>
              <a:ahLst/>
              <a:cxnLst/>
              <a:rect l="l" t="t" r="r" b="b"/>
              <a:pathLst>
                <a:path w="8027595" h="3447888">
                  <a:moveTo>
                    <a:pt x="0" y="0"/>
                  </a:moveTo>
                  <a:lnTo>
                    <a:pt x="8027595" y="0"/>
                  </a:lnTo>
                  <a:lnTo>
                    <a:pt x="8027595" y="3447887"/>
                  </a:lnTo>
                  <a:lnTo>
                    <a:pt x="0" y="3447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7" name="Freeform 7"/>
            <p:cNvSpPr/>
            <p:nvPr/>
          </p:nvSpPr>
          <p:spPr>
            <a:xfrm>
              <a:off x="16234401" y="0"/>
              <a:ext cx="12004359" cy="10499370"/>
            </a:xfrm>
            <a:custGeom>
              <a:avLst/>
              <a:gdLst/>
              <a:ahLst/>
              <a:cxnLst/>
              <a:rect l="l" t="t" r="r" b="b"/>
              <a:pathLst>
                <a:path w="12004359" h="10499370">
                  <a:moveTo>
                    <a:pt x="0" y="0"/>
                  </a:moveTo>
                  <a:lnTo>
                    <a:pt x="12004359" y="0"/>
                  </a:lnTo>
                  <a:lnTo>
                    <a:pt x="12004359" y="10499370"/>
                  </a:lnTo>
                  <a:lnTo>
                    <a:pt x="0" y="10499370"/>
                  </a:lnTo>
                  <a:lnTo>
                    <a:pt x="0" y="0"/>
                  </a:lnTo>
                  <a:close/>
                </a:path>
              </a:pathLst>
            </a:custGeom>
            <a:blipFill>
              <a:blip r:embed="rId5"/>
              <a:stretch>
                <a:fillRect b="-3799"/>
              </a:stretch>
            </a:blipFill>
          </p:spPr>
        </p:sp>
        <p:sp>
          <p:nvSpPr>
            <p:cNvPr id="8" name="Freeform 8"/>
            <p:cNvSpPr/>
            <p:nvPr/>
          </p:nvSpPr>
          <p:spPr>
            <a:xfrm rot="-5380288">
              <a:off x="20854988" y="1630704"/>
              <a:ext cx="430374" cy="184848"/>
            </a:xfrm>
            <a:custGeom>
              <a:avLst/>
              <a:gdLst/>
              <a:ahLst/>
              <a:cxnLst/>
              <a:rect l="l" t="t" r="r" b="b"/>
              <a:pathLst>
                <a:path w="430374" h="184848">
                  <a:moveTo>
                    <a:pt x="0" y="0"/>
                  </a:moveTo>
                  <a:lnTo>
                    <a:pt x="430374" y="0"/>
                  </a:lnTo>
                  <a:lnTo>
                    <a:pt x="430374" y="184848"/>
                  </a:lnTo>
                  <a:lnTo>
                    <a:pt x="0" y="184848"/>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9" name="Freeform 9"/>
            <p:cNvSpPr/>
            <p:nvPr/>
          </p:nvSpPr>
          <p:spPr>
            <a:xfrm rot="-5380288">
              <a:off x="20863402" y="1224921"/>
              <a:ext cx="430374" cy="184848"/>
            </a:xfrm>
            <a:custGeom>
              <a:avLst/>
              <a:gdLst/>
              <a:ahLst/>
              <a:cxnLst/>
              <a:rect l="l" t="t" r="r" b="b"/>
              <a:pathLst>
                <a:path w="430374" h="184848">
                  <a:moveTo>
                    <a:pt x="0" y="0"/>
                  </a:moveTo>
                  <a:lnTo>
                    <a:pt x="430374" y="0"/>
                  </a:lnTo>
                  <a:lnTo>
                    <a:pt x="430374" y="184847"/>
                  </a:lnTo>
                  <a:lnTo>
                    <a:pt x="0" y="184847"/>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10" name="Freeform 10"/>
            <p:cNvSpPr/>
            <p:nvPr/>
          </p:nvSpPr>
          <p:spPr>
            <a:xfrm rot="90055">
              <a:off x="1532839" y="92280"/>
              <a:ext cx="7127808" cy="6234194"/>
            </a:xfrm>
            <a:custGeom>
              <a:avLst/>
              <a:gdLst/>
              <a:ahLst/>
              <a:cxnLst/>
              <a:rect l="l" t="t" r="r" b="b"/>
              <a:pathLst>
                <a:path w="7127808" h="6234194">
                  <a:moveTo>
                    <a:pt x="0" y="0"/>
                  </a:moveTo>
                  <a:lnTo>
                    <a:pt x="7127809" y="0"/>
                  </a:lnTo>
                  <a:lnTo>
                    <a:pt x="7127809" y="6234194"/>
                  </a:lnTo>
                  <a:lnTo>
                    <a:pt x="0" y="6234194"/>
                  </a:lnTo>
                  <a:lnTo>
                    <a:pt x="0" y="0"/>
                  </a:lnTo>
                  <a:close/>
                </a:path>
              </a:pathLst>
            </a:custGeom>
            <a:blipFill>
              <a:blip r:embed="rId8"/>
              <a:stretch>
                <a:fillRect b="-3799"/>
              </a:stretch>
            </a:blipFill>
          </p:spPr>
        </p:sp>
        <p:sp>
          <p:nvSpPr>
            <p:cNvPr id="11" name="Freeform 11"/>
            <p:cNvSpPr/>
            <p:nvPr/>
          </p:nvSpPr>
          <p:spPr>
            <a:xfrm rot="90055">
              <a:off x="9611808" y="493975"/>
              <a:ext cx="7127808" cy="6234194"/>
            </a:xfrm>
            <a:custGeom>
              <a:avLst/>
              <a:gdLst/>
              <a:ahLst/>
              <a:cxnLst/>
              <a:rect l="l" t="t" r="r" b="b"/>
              <a:pathLst>
                <a:path w="7127808" h="6234194">
                  <a:moveTo>
                    <a:pt x="0" y="0"/>
                  </a:moveTo>
                  <a:lnTo>
                    <a:pt x="7127808" y="0"/>
                  </a:lnTo>
                  <a:lnTo>
                    <a:pt x="7127808" y="6234194"/>
                  </a:lnTo>
                  <a:lnTo>
                    <a:pt x="0" y="6234194"/>
                  </a:lnTo>
                  <a:lnTo>
                    <a:pt x="0" y="0"/>
                  </a:lnTo>
                  <a:close/>
                </a:path>
              </a:pathLst>
            </a:custGeom>
            <a:blipFill>
              <a:blip r:embed="rId9"/>
              <a:stretch>
                <a:fillRect b="-3799"/>
              </a:stretch>
            </a:blipFill>
          </p:spPr>
        </p:sp>
        <p:sp>
          <p:nvSpPr>
            <p:cNvPr id="12" name="Freeform 12"/>
            <p:cNvSpPr/>
            <p:nvPr/>
          </p:nvSpPr>
          <p:spPr>
            <a:xfrm>
              <a:off x="2322846"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9806531"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rot="-5380288">
              <a:off x="19169556" y="9975763"/>
              <a:ext cx="3869312" cy="1661887"/>
            </a:xfrm>
            <a:custGeom>
              <a:avLst/>
              <a:gdLst/>
              <a:ahLst/>
              <a:cxnLst/>
              <a:rect l="l" t="t" r="r" b="b"/>
              <a:pathLst>
                <a:path w="3869312" h="1661887">
                  <a:moveTo>
                    <a:pt x="0" y="0"/>
                  </a:moveTo>
                  <a:lnTo>
                    <a:pt x="3869312" y="0"/>
                  </a:lnTo>
                  <a:lnTo>
                    <a:pt x="3869312" y="1661887"/>
                  </a:lnTo>
                  <a:lnTo>
                    <a:pt x="0" y="1661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15" name="Freeform 15"/>
            <p:cNvSpPr/>
            <p:nvPr/>
          </p:nvSpPr>
          <p:spPr>
            <a:xfrm rot="-5400000">
              <a:off x="9970371" y="1069025"/>
              <a:ext cx="7847122" cy="15355468"/>
            </a:xfrm>
            <a:custGeom>
              <a:avLst/>
              <a:gdLst/>
              <a:ahLst/>
              <a:cxnLst/>
              <a:rect l="l" t="t" r="r" b="b"/>
              <a:pathLst>
                <a:path w="7847122" h="15355468">
                  <a:moveTo>
                    <a:pt x="0" y="0"/>
                  </a:moveTo>
                  <a:lnTo>
                    <a:pt x="7847122" y="0"/>
                  </a:lnTo>
                  <a:lnTo>
                    <a:pt x="7847122" y="15355467"/>
                  </a:lnTo>
                  <a:lnTo>
                    <a:pt x="0" y="15355467"/>
                  </a:lnTo>
                  <a:lnTo>
                    <a:pt x="0" y="0"/>
                  </a:lnTo>
                  <a:close/>
                </a:path>
              </a:pathLst>
            </a:custGeom>
            <a:blipFill>
              <a:blip r:embed="rId12">
                <a:extLst>
                  <a:ext uri="{96DAC541-7B7A-43D3-8B79-37D633B846F1}">
                    <asvg:svgBlip xmlns:asvg="http://schemas.microsoft.com/office/drawing/2016/SVG/main" r:embed="rId13"/>
                  </a:ext>
                </a:extLst>
              </a:blip>
              <a:stretch>
                <a:fillRect l="-5527" t="-203"/>
              </a:stretch>
            </a:blipFill>
          </p:spPr>
        </p:sp>
        <p:sp>
          <p:nvSpPr>
            <p:cNvPr id="16" name="TextBox 16"/>
            <p:cNvSpPr txBox="1"/>
            <p:nvPr/>
          </p:nvSpPr>
          <p:spPr>
            <a:xfrm>
              <a:off x="2322846" y="3072395"/>
              <a:ext cx="16198088" cy="2054322"/>
            </a:xfrm>
            <a:prstGeom prst="rect">
              <a:avLst/>
            </a:prstGeom>
          </p:spPr>
          <p:txBody>
            <a:bodyPr lIns="0" tIns="0" rIns="0" bIns="0" rtlCol="0" anchor="t">
              <a:spAutoFit/>
            </a:bodyPr>
            <a:lstStyle/>
            <a:p>
              <a:pPr algn="ctr">
                <a:lnSpc>
                  <a:spcPts val="11940"/>
                </a:lnSpc>
                <a:spcBef>
                  <a:spcPct val="0"/>
                </a:spcBef>
              </a:pPr>
              <a:r>
                <a:rPr lang="en-US" sz="8530">
                  <a:solidFill>
                    <a:srgbClr val="A16C2A"/>
                  </a:solidFill>
                  <a:latin typeface="Times New Roman MT" panose="02030502070405020303"/>
                  <a:ea typeface="Times New Roman MT" panose="02030502070405020303"/>
                  <a:cs typeface="Times New Roman MT" panose="02030502070405020303"/>
                  <a:sym typeface="Times New Roman MT" panose="02030502070405020303"/>
                </a:rPr>
                <a:t>Cultural Exchange</a:t>
              </a:r>
              <a:endParaRPr lang="en-US" sz="8530">
                <a:solidFill>
                  <a:srgbClr val="A16C2A"/>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17" name="Freeform 17"/>
            <p:cNvSpPr/>
            <p:nvPr/>
          </p:nvSpPr>
          <p:spPr>
            <a:xfrm>
              <a:off x="0" y="4209851"/>
              <a:ext cx="8217832" cy="11542447"/>
            </a:xfrm>
            <a:custGeom>
              <a:avLst/>
              <a:gdLst/>
              <a:ahLst/>
              <a:cxnLst/>
              <a:rect l="l" t="t" r="r" b="b"/>
              <a:pathLst>
                <a:path w="8217832" h="11542447">
                  <a:moveTo>
                    <a:pt x="0" y="0"/>
                  </a:moveTo>
                  <a:lnTo>
                    <a:pt x="8217832" y="0"/>
                  </a:lnTo>
                  <a:lnTo>
                    <a:pt x="8217832" y="11542447"/>
                  </a:lnTo>
                  <a:lnTo>
                    <a:pt x="0" y="11542447"/>
                  </a:lnTo>
                  <a:lnTo>
                    <a:pt x="0" y="0"/>
                  </a:lnTo>
                  <a:close/>
                </a:path>
              </a:pathLst>
            </a:custGeom>
            <a:blipFill>
              <a:blip r:embed="rId14"/>
              <a:stretch>
                <a:fillRect t="-1037" b="-1037"/>
              </a:stretch>
            </a:blipFill>
          </p:spPr>
        </p:sp>
        <p:sp>
          <p:nvSpPr>
            <p:cNvPr id="18" name="Freeform 18"/>
            <p:cNvSpPr/>
            <p:nvPr/>
          </p:nvSpPr>
          <p:spPr>
            <a:xfrm>
              <a:off x="857565" y="5150075"/>
              <a:ext cx="6748147" cy="10077631"/>
            </a:xfrm>
            <a:custGeom>
              <a:avLst/>
              <a:gdLst/>
              <a:ahLst/>
              <a:cxnLst/>
              <a:rect l="l" t="t" r="r" b="b"/>
              <a:pathLst>
                <a:path w="6748147" h="10077631">
                  <a:moveTo>
                    <a:pt x="0" y="0"/>
                  </a:moveTo>
                  <a:lnTo>
                    <a:pt x="6748147" y="0"/>
                  </a:lnTo>
                  <a:lnTo>
                    <a:pt x="6748147" y="10077631"/>
                  </a:lnTo>
                  <a:lnTo>
                    <a:pt x="0" y="10077631"/>
                  </a:lnTo>
                  <a:lnTo>
                    <a:pt x="0" y="0"/>
                  </a:lnTo>
                  <a:close/>
                </a:path>
              </a:pathLst>
            </a:custGeom>
            <a:blipFill>
              <a:blip r:embed="rId15"/>
              <a:stretch>
                <a:fillRect l="-4164"/>
              </a:stretch>
            </a:blipFill>
          </p:spPr>
        </p:sp>
        <p:sp>
          <p:nvSpPr>
            <p:cNvPr id="19" name="Freeform 19"/>
            <p:cNvSpPr/>
            <p:nvPr/>
          </p:nvSpPr>
          <p:spPr>
            <a:xfrm>
              <a:off x="22686532" y="3548156"/>
              <a:ext cx="4876212" cy="11679550"/>
            </a:xfrm>
            <a:custGeom>
              <a:avLst/>
              <a:gdLst/>
              <a:ahLst/>
              <a:cxnLst/>
              <a:rect l="l" t="t" r="r" b="b"/>
              <a:pathLst>
                <a:path w="4876212" h="11679550">
                  <a:moveTo>
                    <a:pt x="0" y="0"/>
                  </a:moveTo>
                  <a:lnTo>
                    <a:pt x="4876212" y="0"/>
                  </a:lnTo>
                  <a:lnTo>
                    <a:pt x="4876212" y="11679550"/>
                  </a:lnTo>
                  <a:lnTo>
                    <a:pt x="0" y="11679550"/>
                  </a:lnTo>
                  <a:lnTo>
                    <a:pt x="0" y="0"/>
                  </a:lnTo>
                  <a:close/>
                </a:path>
              </a:pathLst>
            </a:custGeom>
            <a:blipFill>
              <a:blip r:embed="rId16"/>
              <a:stretch>
                <a:fillRect/>
              </a:stretch>
            </a:blipFill>
          </p:spPr>
        </p:sp>
        <p:sp>
          <p:nvSpPr>
            <p:cNvPr id="20" name="Freeform 20"/>
            <p:cNvSpPr/>
            <p:nvPr/>
          </p:nvSpPr>
          <p:spPr>
            <a:xfrm>
              <a:off x="19966527" y="7259695"/>
              <a:ext cx="7134278" cy="7681591"/>
            </a:xfrm>
            <a:custGeom>
              <a:avLst/>
              <a:gdLst/>
              <a:ahLst/>
              <a:cxnLst/>
              <a:rect l="l" t="t" r="r" b="b"/>
              <a:pathLst>
                <a:path w="7134278" h="7681591">
                  <a:moveTo>
                    <a:pt x="0" y="0"/>
                  </a:moveTo>
                  <a:lnTo>
                    <a:pt x="7134278" y="0"/>
                  </a:lnTo>
                  <a:lnTo>
                    <a:pt x="7134278" y="7681591"/>
                  </a:lnTo>
                  <a:lnTo>
                    <a:pt x="0" y="7681591"/>
                  </a:lnTo>
                  <a:lnTo>
                    <a:pt x="0" y="0"/>
                  </a:lnTo>
                  <a:close/>
                </a:path>
              </a:pathLst>
            </a:custGeom>
            <a:blipFill>
              <a:blip r:embed="rId17"/>
              <a:stretch>
                <a:fillRect/>
              </a:stretch>
            </a:blipFill>
          </p:spPr>
        </p:sp>
        <p:sp>
          <p:nvSpPr>
            <p:cNvPr id="21" name="TextBox 21"/>
            <p:cNvSpPr txBox="1"/>
            <p:nvPr/>
          </p:nvSpPr>
          <p:spPr>
            <a:xfrm>
              <a:off x="9806531" y="5871733"/>
              <a:ext cx="8351120" cy="5876698"/>
            </a:xfrm>
            <a:prstGeom prst="rect">
              <a:avLst/>
            </a:prstGeom>
          </p:spPr>
          <p:txBody>
            <a:bodyPr lIns="0" tIns="0" rIns="0" bIns="0" rtlCol="0" anchor="t">
              <a:spAutoFit/>
            </a:bodyPr>
            <a:lstStyle/>
            <a:p>
              <a:pPr algn="ctr">
                <a:lnSpc>
                  <a:spcPts val="3160"/>
                </a:lnSpc>
              </a:pPr>
              <a:r>
                <a:rPr lang="en-US" sz="225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rPr>
                <a:t>The cultural exchange between Greece and Rome was facilitated by conquest, trade, and education. Greek artists, philosophers, and architects were often brought to Rome, introducing new techniques and ideas. This interaction allowed Roman art to evolve beyond simple imitation; it became a sophisticated combination of Greek aesthetic principles and Roman pragmatism. Through this exchange, Roman art not only reflected Greek influence but also served as a tool for political messaging, social identity, and public life.</a:t>
              </a:r>
              <a:endParaRPr lang="en-US" sz="225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6D13"/>
        </a:solidFill>
        <a:effectLst/>
      </p:bgPr>
    </p:bg>
    <p:spTree>
      <p:nvGrpSpPr>
        <p:cNvPr id="1" name=""/>
        <p:cNvGrpSpPr/>
        <p:nvPr/>
      </p:nvGrpSpPr>
      <p:grpSpPr>
        <a:xfrm>
          <a:off x="0" y="0"/>
          <a:ext cx="0" cy="0"/>
          <a:chOff x="0" y="0"/>
          <a:chExt cx="0" cy="0"/>
        </a:xfrm>
      </p:grpSpPr>
      <p:grpSp>
        <p:nvGrpSpPr>
          <p:cNvPr id="2" name="Group 2"/>
          <p:cNvGrpSpPr/>
          <p:nvPr/>
        </p:nvGrpSpPr>
        <p:grpSpPr>
          <a:xfrm rot="0">
            <a:off x="-1742135" y="-301271"/>
            <a:ext cx="30600392" cy="11814223"/>
            <a:chOff x="0" y="0"/>
            <a:chExt cx="40800522" cy="15752298"/>
          </a:xfrm>
        </p:grpSpPr>
        <p:sp>
          <p:nvSpPr>
            <p:cNvPr id="3" name="Freeform 3"/>
            <p:cNvSpPr/>
            <p:nvPr/>
          </p:nvSpPr>
          <p:spPr>
            <a:xfrm rot="-4710">
              <a:off x="1351912" y="737886"/>
              <a:ext cx="19802711" cy="13454348"/>
            </a:xfrm>
            <a:custGeom>
              <a:avLst/>
              <a:gdLst/>
              <a:ahLst/>
              <a:cxnLst/>
              <a:rect l="l" t="t" r="r" b="b"/>
              <a:pathLst>
                <a:path w="19802711" h="13454348">
                  <a:moveTo>
                    <a:pt x="0" y="0"/>
                  </a:moveTo>
                  <a:lnTo>
                    <a:pt x="19802710" y="0"/>
                  </a:lnTo>
                  <a:lnTo>
                    <a:pt x="19802710" y="13454349"/>
                  </a:lnTo>
                  <a:lnTo>
                    <a:pt x="0" y="134543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4710" flipH="1">
              <a:off x="21001444" y="737878"/>
              <a:ext cx="19789876" cy="13445628"/>
            </a:xfrm>
            <a:custGeom>
              <a:avLst/>
              <a:gdLst/>
              <a:ahLst/>
              <a:cxnLst/>
              <a:rect l="l" t="t" r="r" b="b"/>
              <a:pathLst>
                <a:path w="19789876" h="13445628">
                  <a:moveTo>
                    <a:pt x="19789876" y="0"/>
                  </a:moveTo>
                  <a:lnTo>
                    <a:pt x="0" y="0"/>
                  </a:lnTo>
                  <a:lnTo>
                    <a:pt x="0" y="13445628"/>
                  </a:lnTo>
                  <a:lnTo>
                    <a:pt x="19789876" y="13445628"/>
                  </a:lnTo>
                  <a:lnTo>
                    <a:pt x="19789876"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5380288">
              <a:off x="16925805" y="4233514"/>
              <a:ext cx="8027595" cy="3447888"/>
            </a:xfrm>
            <a:custGeom>
              <a:avLst/>
              <a:gdLst/>
              <a:ahLst/>
              <a:cxnLst/>
              <a:rect l="l" t="t" r="r" b="b"/>
              <a:pathLst>
                <a:path w="8027595" h="3447888">
                  <a:moveTo>
                    <a:pt x="0" y="0"/>
                  </a:moveTo>
                  <a:lnTo>
                    <a:pt x="8027595" y="0"/>
                  </a:lnTo>
                  <a:lnTo>
                    <a:pt x="8027595" y="3447888"/>
                  </a:lnTo>
                  <a:lnTo>
                    <a:pt x="0" y="3447888"/>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6" name="Freeform 6"/>
            <p:cNvSpPr/>
            <p:nvPr/>
          </p:nvSpPr>
          <p:spPr>
            <a:xfrm rot="-5380288">
              <a:off x="15343485" y="5839469"/>
              <a:ext cx="8027595" cy="3447888"/>
            </a:xfrm>
            <a:custGeom>
              <a:avLst/>
              <a:gdLst/>
              <a:ahLst/>
              <a:cxnLst/>
              <a:rect l="l" t="t" r="r" b="b"/>
              <a:pathLst>
                <a:path w="8027595" h="3447888">
                  <a:moveTo>
                    <a:pt x="0" y="0"/>
                  </a:moveTo>
                  <a:lnTo>
                    <a:pt x="8027595" y="0"/>
                  </a:lnTo>
                  <a:lnTo>
                    <a:pt x="8027595" y="3447887"/>
                  </a:lnTo>
                  <a:lnTo>
                    <a:pt x="0" y="3447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7" name="Freeform 7"/>
            <p:cNvSpPr/>
            <p:nvPr/>
          </p:nvSpPr>
          <p:spPr>
            <a:xfrm>
              <a:off x="16234401" y="0"/>
              <a:ext cx="12004359" cy="10499370"/>
            </a:xfrm>
            <a:custGeom>
              <a:avLst/>
              <a:gdLst/>
              <a:ahLst/>
              <a:cxnLst/>
              <a:rect l="l" t="t" r="r" b="b"/>
              <a:pathLst>
                <a:path w="12004359" h="10499370">
                  <a:moveTo>
                    <a:pt x="0" y="0"/>
                  </a:moveTo>
                  <a:lnTo>
                    <a:pt x="12004359" y="0"/>
                  </a:lnTo>
                  <a:lnTo>
                    <a:pt x="12004359" y="10499370"/>
                  </a:lnTo>
                  <a:lnTo>
                    <a:pt x="0" y="10499370"/>
                  </a:lnTo>
                  <a:lnTo>
                    <a:pt x="0" y="0"/>
                  </a:lnTo>
                  <a:close/>
                </a:path>
              </a:pathLst>
            </a:custGeom>
            <a:blipFill>
              <a:blip r:embed="rId5"/>
              <a:stretch>
                <a:fillRect b="-3799"/>
              </a:stretch>
            </a:blipFill>
          </p:spPr>
        </p:sp>
        <p:sp>
          <p:nvSpPr>
            <p:cNvPr id="8" name="Freeform 8"/>
            <p:cNvSpPr/>
            <p:nvPr/>
          </p:nvSpPr>
          <p:spPr>
            <a:xfrm rot="-5380288">
              <a:off x="20854988" y="1630704"/>
              <a:ext cx="430374" cy="184848"/>
            </a:xfrm>
            <a:custGeom>
              <a:avLst/>
              <a:gdLst/>
              <a:ahLst/>
              <a:cxnLst/>
              <a:rect l="l" t="t" r="r" b="b"/>
              <a:pathLst>
                <a:path w="430374" h="184848">
                  <a:moveTo>
                    <a:pt x="0" y="0"/>
                  </a:moveTo>
                  <a:lnTo>
                    <a:pt x="430374" y="0"/>
                  </a:lnTo>
                  <a:lnTo>
                    <a:pt x="430374" y="184848"/>
                  </a:lnTo>
                  <a:lnTo>
                    <a:pt x="0" y="184848"/>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9" name="Freeform 9"/>
            <p:cNvSpPr/>
            <p:nvPr/>
          </p:nvSpPr>
          <p:spPr>
            <a:xfrm rot="-5380288">
              <a:off x="20863402" y="1224921"/>
              <a:ext cx="430374" cy="184848"/>
            </a:xfrm>
            <a:custGeom>
              <a:avLst/>
              <a:gdLst/>
              <a:ahLst/>
              <a:cxnLst/>
              <a:rect l="l" t="t" r="r" b="b"/>
              <a:pathLst>
                <a:path w="430374" h="184848">
                  <a:moveTo>
                    <a:pt x="0" y="0"/>
                  </a:moveTo>
                  <a:lnTo>
                    <a:pt x="430374" y="0"/>
                  </a:lnTo>
                  <a:lnTo>
                    <a:pt x="430374" y="184847"/>
                  </a:lnTo>
                  <a:lnTo>
                    <a:pt x="0" y="184847"/>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10" name="Freeform 10"/>
            <p:cNvSpPr/>
            <p:nvPr/>
          </p:nvSpPr>
          <p:spPr>
            <a:xfrm rot="90055">
              <a:off x="1532839" y="92280"/>
              <a:ext cx="7127808" cy="6234194"/>
            </a:xfrm>
            <a:custGeom>
              <a:avLst/>
              <a:gdLst/>
              <a:ahLst/>
              <a:cxnLst/>
              <a:rect l="l" t="t" r="r" b="b"/>
              <a:pathLst>
                <a:path w="7127808" h="6234194">
                  <a:moveTo>
                    <a:pt x="0" y="0"/>
                  </a:moveTo>
                  <a:lnTo>
                    <a:pt x="7127809" y="0"/>
                  </a:lnTo>
                  <a:lnTo>
                    <a:pt x="7127809" y="6234194"/>
                  </a:lnTo>
                  <a:lnTo>
                    <a:pt x="0" y="6234194"/>
                  </a:lnTo>
                  <a:lnTo>
                    <a:pt x="0" y="0"/>
                  </a:lnTo>
                  <a:close/>
                </a:path>
              </a:pathLst>
            </a:custGeom>
            <a:blipFill>
              <a:blip r:embed="rId8"/>
              <a:stretch>
                <a:fillRect b="-3799"/>
              </a:stretch>
            </a:blipFill>
          </p:spPr>
        </p:sp>
        <p:sp>
          <p:nvSpPr>
            <p:cNvPr id="11" name="Freeform 11"/>
            <p:cNvSpPr/>
            <p:nvPr/>
          </p:nvSpPr>
          <p:spPr>
            <a:xfrm rot="90055">
              <a:off x="9611808" y="493975"/>
              <a:ext cx="7127808" cy="6234194"/>
            </a:xfrm>
            <a:custGeom>
              <a:avLst/>
              <a:gdLst/>
              <a:ahLst/>
              <a:cxnLst/>
              <a:rect l="l" t="t" r="r" b="b"/>
              <a:pathLst>
                <a:path w="7127808" h="6234194">
                  <a:moveTo>
                    <a:pt x="0" y="0"/>
                  </a:moveTo>
                  <a:lnTo>
                    <a:pt x="7127808" y="0"/>
                  </a:lnTo>
                  <a:lnTo>
                    <a:pt x="7127808" y="6234194"/>
                  </a:lnTo>
                  <a:lnTo>
                    <a:pt x="0" y="6234194"/>
                  </a:lnTo>
                  <a:lnTo>
                    <a:pt x="0" y="0"/>
                  </a:lnTo>
                  <a:close/>
                </a:path>
              </a:pathLst>
            </a:custGeom>
            <a:blipFill>
              <a:blip r:embed="rId9"/>
              <a:stretch>
                <a:fillRect b="-3799"/>
              </a:stretch>
            </a:blipFill>
          </p:spPr>
        </p:sp>
        <p:sp>
          <p:nvSpPr>
            <p:cNvPr id="12" name="Freeform 12"/>
            <p:cNvSpPr/>
            <p:nvPr/>
          </p:nvSpPr>
          <p:spPr>
            <a:xfrm>
              <a:off x="2322846"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9806531"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rot="-5380288">
              <a:off x="19169556" y="9975763"/>
              <a:ext cx="3869312" cy="1661887"/>
            </a:xfrm>
            <a:custGeom>
              <a:avLst/>
              <a:gdLst/>
              <a:ahLst/>
              <a:cxnLst/>
              <a:rect l="l" t="t" r="r" b="b"/>
              <a:pathLst>
                <a:path w="3869312" h="1661887">
                  <a:moveTo>
                    <a:pt x="0" y="0"/>
                  </a:moveTo>
                  <a:lnTo>
                    <a:pt x="3869312" y="0"/>
                  </a:lnTo>
                  <a:lnTo>
                    <a:pt x="3869312" y="1661887"/>
                  </a:lnTo>
                  <a:lnTo>
                    <a:pt x="0" y="1661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15" name="Freeform 15"/>
            <p:cNvSpPr/>
            <p:nvPr/>
          </p:nvSpPr>
          <p:spPr>
            <a:xfrm rot="-5400000">
              <a:off x="9970371" y="1069025"/>
              <a:ext cx="7847122" cy="15355468"/>
            </a:xfrm>
            <a:custGeom>
              <a:avLst/>
              <a:gdLst/>
              <a:ahLst/>
              <a:cxnLst/>
              <a:rect l="l" t="t" r="r" b="b"/>
              <a:pathLst>
                <a:path w="7847122" h="15355468">
                  <a:moveTo>
                    <a:pt x="0" y="0"/>
                  </a:moveTo>
                  <a:lnTo>
                    <a:pt x="7847122" y="0"/>
                  </a:lnTo>
                  <a:lnTo>
                    <a:pt x="7847122" y="15355467"/>
                  </a:lnTo>
                  <a:lnTo>
                    <a:pt x="0" y="15355467"/>
                  </a:lnTo>
                  <a:lnTo>
                    <a:pt x="0" y="0"/>
                  </a:lnTo>
                  <a:close/>
                </a:path>
              </a:pathLst>
            </a:custGeom>
            <a:blipFill>
              <a:blip r:embed="rId12">
                <a:extLst>
                  <a:ext uri="{96DAC541-7B7A-43D3-8B79-37D633B846F1}">
                    <asvg:svgBlip xmlns:asvg="http://schemas.microsoft.com/office/drawing/2016/SVG/main" r:embed="rId13"/>
                  </a:ext>
                </a:extLst>
              </a:blip>
              <a:stretch>
                <a:fillRect l="-5527" t="-203"/>
              </a:stretch>
            </a:blipFill>
          </p:spPr>
        </p:sp>
        <p:sp>
          <p:nvSpPr>
            <p:cNvPr id="16" name="TextBox 16"/>
            <p:cNvSpPr txBox="1"/>
            <p:nvPr/>
          </p:nvSpPr>
          <p:spPr>
            <a:xfrm>
              <a:off x="2322846" y="3072395"/>
              <a:ext cx="16198088" cy="2054322"/>
            </a:xfrm>
            <a:prstGeom prst="rect">
              <a:avLst/>
            </a:prstGeom>
          </p:spPr>
          <p:txBody>
            <a:bodyPr lIns="0" tIns="0" rIns="0" bIns="0" rtlCol="0" anchor="t">
              <a:spAutoFit/>
            </a:bodyPr>
            <a:lstStyle/>
            <a:p>
              <a:pPr algn="ctr">
                <a:lnSpc>
                  <a:spcPts val="11940"/>
                </a:lnSpc>
                <a:spcBef>
                  <a:spcPct val="0"/>
                </a:spcBef>
              </a:pPr>
              <a:r>
                <a:rPr lang="en-US" sz="8530">
                  <a:solidFill>
                    <a:srgbClr val="A16C2A"/>
                  </a:solidFill>
                  <a:latin typeface="Times New Roman MT" panose="02030502070405020303"/>
                  <a:ea typeface="Times New Roman MT" panose="02030502070405020303"/>
                  <a:cs typeface="Times New Roman MT" panose="02030502070405020303"/>
                  <a:sym typeface="Times New Roman MT" panose="02030502070405020303"/>
                </a:rPr>
                <a:t>Key Takeaways</a:t>
              </a:r>
              <a:endParaRPr lang="en-US" sz="8530">
                <a:solidFill>
                  <a:srgbClr val="A16C2A"/>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17" name="Freeform 17"/>
            <p:cNvSpPr/>
            <p:nvPr/>
          </p:nvSpPr>
          <p:spPr>
            <a:xfrm>
              <a:off x="0" y="4209851"/>
              <a:ext cx="8217832" cy="11542447"/>
            </a:xfrm>
            <a:custGeom>
              <a:avLst/>
              <a:gdLst/>
              <a:ahLst/>
              <a:cxnLst/>
              <a:rect l="l" t="t" r="r" b="b"/>
              <a:pathLst>
                <a:path w="8217832" h="11542447">
                  <a:moveTo>
                    <a:pt x="0" y="0"/>
                  </a:moveTo>
                  <a:lnTo>
                    <a:pt x="8217832" y="0"/>
                  </a:lnTo>
                  <a:lnTo>
                    <a:pt x="8217832" y="11542447"/>
                  </a:lnTo>
                  <a:lnTo>
                    <a:pt x="0" y="11542447"/>
                  </a:lnTo>
                  <a:lnTo>
                    <a:pt x="0" y="0"/>
                  </a:lnTo>
                  <a:close/>
                </a:path>
              </a:pathLst>
            </a:custGeom>
            <a:blipFill>
              <a:blip r:embed="rId14"/>
              <a:stretch>
                <a:fillRect t="-1037" b="-1037"/>
              </a:stretch>
            </a:blipFill>
          </p:spPr>
        </p:sp>
        <p:sp>
          <p:nvSpPr>
            <p:cNvPr id="18" name="Freeform 18"/>
            <p:cNvSpPr/>
            <p:nvPr/>
          </p:nvSpPr>
          <p:spPr>
            <a:xfrm>
              <a:off x="857565" y="5150075"/>
              <a:ext cx="6748147" cy="10077631"/>
            </a:xfrm>
            <a:custGeom>
              <a:avLst/>
              <a:gdLst/>
              <a:ahLst/>
              <a:cxnLst/>
              <a:rect l="l" t="t" r="r" b="b"/>
              <a:pathLst>
                <a:path w="6748147" h="10077631">
                  <a:moveTo>
                    <a:pt x="0" y="0"/>
                  </a:moveTo>
                  <a:lnTo>
                    <a:pt x="6748147" y="0"/>
                  </a:lnTo>
                  <a:lnTo>
                    <a:pt x="6748147" y="10077631"/>
                  </a:lnTo>
                  <a:lnTo>
                    <a:pt x="0" y="10077631"/>
                  </a:lnTo>
                  <a:lnTo>
                    <a:pt x="0" y="0"/>
                  </a:lnTo>
                  <a:close/>
                </a:path>
              </a:pathLst>
            </a:custGeom>
            <a:blipFill>
              <a:blip r:embed="rId15"/>
              <a:stretch>
                <a:fillRect l="-4164"/>
              </a:stretch>
            </a:blipFill>
          </p:spPr>
        </p:sp>
        <p:sp>
          <p:nvSpPr>
            <p:cNvPr id="19" name="Freeform 19"/>
            <p:cNvSpPr/>
            <p:nvPr/>
          </p:nvSpPr>
          <p:spPr>
            <a:xfrm>
              <a:off x="22686532" y="3548156"/>
              <a:ext cx="4876212" cy="11679550"/>
            </a:xfrm>
            <a:custGeom>
              <a:avLst/>
              <a:gdLst/>
              <a:ahLst/>
              <a:cxnLst/>
              <a:rect l="l" t="t" r="r" b="b"/>
              <a:pathLst>
                <a:path w="4876212" h="11679550">
                  <a:moveTo>
                    <a:pt x="0" y="0"/>
                  </a:moveTo>
                  <a:lnTo>
                    <a:pt x="4876212" y="0"/>
                  </a:lnTo>
                  <a:lnTo>
                    <a:pt x="4876212" y="11679550"/>
                  </a:lnTo>
                  <a:lnTo>
                    <a:pt x="0" y="11679550"/>
                  </a:lnTo>
                  <a:lnTo>
                    <a:pt x="0" y="0"/>
                  </a:lnTo>
                  <a:close/>
                </a:path>
              </a:pathLst>
            </a:custGeom>
            <a:blipFill>
              <a:blip r:embed="rId16"/>
              <a:stretch>
                <a:fillRect/>
              </a:stretch>
            </a:blipFill>
          </p:spPr>
        </p:sp>
        <p:sp>
          <p:nvSpPr>
            <p:cNvPr id="20" name="Freeform 20"/>
            <p:cNvSpPr/>
            <p:nvPr/>
          </p:nvSpPr>
          <p:spPr>
            <a:xfrm>
              <a:off x="19966527" y="7259695"/>
              <a:ext cx="7134278" cy="7681591"/>
            </a:xfrm>
            <a:custGeom>
              <a:avLst/>
              <a:gdLst/>
              <a:ahLst/>
              <a:cxnLst/>
              <a:rect l="l" t="t" r="r" b="b"/>
              <a:pathLst>
                <a:path w="7134278" h="7681591">
                  <a:moveTo>
                    <a:pt x="0" y="0"/>
                  </a:moveTo>
                  <a:lnTo>
                    <a:pt x="7134278" y="0"/>
                  </a:lnTo>
                  <a:lnTo>
                    <a:pt x="7134278" y="7681591"/>
                  </a:lnTo>
                  <a:lnTo>
                    <a:pt x="0" y="7681591"/>
                  </a:lnTo>
                  <a:lnTo>
                    <a:pt x="0" y="0"/>
                  </a:lnTo>
                  <a:close/>
                </a:path>
              </a:pathLst>
            </a:custGeom>
            <a:blipFill>
              <a:blip r:embed="rId17"/>
              <a:stretch>
                <a:fillRect/>
              </a:stretch>
            </a:blipFill>
          </p:spPr>
        </p:sp>
        <p:sp>
          <p:nvSpPr>
            <p:cNvPr id="21" name="TextBox 21"/>
            <p:cNvSpPr txBox="1"/>
            <p:nvPr/>
          </p:nvSpPr>
          <p:spPr>
            <a:xfrm>
              <a:off x="8999010" y="5767383"/>
              <a:ext cx="9789844" cy="6902937"/>
            </a:xfrm>
            <a:prstGeom prst="rect">
              <a:avLst/>
            </a:prstGeom>
          </p:spPr>
          <p:txBody>
            <a:bodyPr lIns="0" tIns="0" rIns="0" bIns="0" rtlCol="0" anchor="t">
              <a:spAutoFit/>
            </a:bodyPr>
            <a:lstStyle/>
            <a:p>
              <a:pPr marL="570865" lvl="1" indent="-285750" algn="ctr">
                <a:lnSpc>
                  <a:spcPts val="3705"/>
                </a:lnSpc>
                <a:buFont typeface="Arial" panose="020B0604020202020204"/>
                <a:buChar char="•"/>
              </a:pPr>
              <a:r>
                <a:rPr lang="en-US" sz="264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rPr>
                <a:t>Roman art was heavily inspired by Greek sculpture, architecture, and painting.</a:t>
              </a:r>
              <a:endParaRPr lang="en-US" sz="264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endParaRPr>
            </a:p>
            <a:p>
              <a:pPr marL="570865" lvl="1" indent="-285750" algn="ctr">
                <a:lnSpc>
                  <a:spcPts val="3705"/>
                </a:lnSpc>
                <a:buFont typeface="Arial" panose="020B0604020202020204"/>
                <a:buChar char="•"/>
              </a:pPr>
              <a:r>
                <a:rPr lang="en-US" sz="264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rPr>
                <a:t>Romans copied Greek models but added their own styles to suit political, social, and functional purposes.</a:t>
              </a:r>
              <a:endParaRPr lang="en-US" sz="264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endParaRPr>
            </a:p>
            <a:p>
              <a:pPr marL="570865" lvl="1" indent="-285750" algn="ctr">
                <a:lnSpc>
                  <a:spcPts val="3705"/>
                </a:lnSpc>
                <a:buFont typeface="Arial" panose="020B0604020202020204"/>
                <a:buChar char="•"/>
              </a:pPr>
              <a:r>
                <a:rPr lang="en-US" sz="264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rPr>
                <a:t>Greek influence helped Rome convey authority, sophistication, and cultural superiority.</a:t>
              </a:r>
              <a:endParaRPr lang="en-US" sz="264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endParaRPr>
            </a:p>
            <a:p>
              <a:pPr marL="570865" lvl="1" indent="-285750" algn="ctr">
                <a:lnSpc>
                  <a:spcPts val="3705"/>
                </a:lnSpc>
                <a:buFont typeface="Arial" panose="020B0604020202020204"/>
                <a:buChar char="•"/>
              </a:pPr>
              <a:r>
                <a:rPr lang="en-US" sz="264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rPr>
                <a:t>By studying this influence, we can understand how cultural exchange shaped Western art and the enduring legacy of both civilizations.</a:t>
              </a:r>
              <a:endParaRPr lang="en-US" sz="264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endParaRPr>
            </a:p>
            <a:p>
              <a:pPr marL="570865" lvl="1" indent="-285750" algn="ctr">
                <a:lnSpc>
                  <a:spcPts val="3705"/>
                </a:lnSpc>
                <a:buFont typeface="Arial" panose="020B0604020202020204"/>
                <a:buChar char="•"/>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6D13"/>
        </a:solidFill>
        <a:effectLst/>
      </p:bgPr>
    </p:bg>
    <p:spTree>
      <p:nvGrpSpPr>
        <p:cNvPr id="1" name=""/>
        <p:cNvGrpSpPr/>
        <p:nvPr/>
      </p:nvGrpSpPr>
      <p:grpSpPr>
        <a:xfrm>
          <a:off x="0" y="0"/>
          <a:ext cx="0" cy="0"/>
          <a:chOff x="0" y="0"/>
          <a:chExt cx="0" cy="0"/>
        </a:xfrm>
      </p:grpSpPr>
      <p:grpSp>
        <p:nvGrpSpPr>
          <p:cNvPr id="2" name="Group 2"/>
          <p:cNvGrpSpPr/>
          <p:nvPr/>
        </p:nvGrpSpPr>
        <p:grpSpPr>
          <a:xfrm rot="0">
            <a:off x="-1742135" y="-301271"/>
            <a:ext cx="30600392" cy="11814223"/>
            <a:chOff x="0" y="0"/>
            <a:chExt cx="40800522" cy="15752298"/>
          </a:xfrm>
        </p:grpSpPr>
        <p:sp>
          <p:nvSpPr>
            <p:cNvPr id="3" name="Freeform 3"/>
            <p:cNvSpPr/>
            <p:nvPr/>
          </p:nvSpPr>
          <p:spPr>
            <a:xfrm rot="-4710">
              <a:off x="1351912" y="737886"/>
              <a:ext cx="19802711" cy="13454348"/>
            </a:xfrm>
            <a:custGeom>
              <a:avLst/>
              <a:gdLst/>
              <a:ahLst/>
              <a:cxnLst/>
              <a:rect l="l" t="t" r="r" b="b"/>
              <a:pathLst>
                <a:path w="19802711" h="13454348">
                  <a:moveTo>
                    <a:pt x="0" y="0"/>
                  </a:moveTo>
                  <a:lnTo>
                    <a:pt x="19802710" y="0"/>
                  </a:lnTo>
                  <a:lnTo>
                    <a:pt x="19802710" y="13454349"/>
                  </a:lnTo>
                  <a:lnTo>
                    <a:pt x="0" y="134543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4710" flipH="1">
              <a:off x="21001444" y="737878"/>
              <a:ext cx="19789876" cy="13445628"/>
            </a:xfrm>
            <a:custGeom>
              <a:avLst/>
              <a:gdLst/>
              <a:ahLst/>
              <a:cxnLst/>
              <a:rect l="l" t="t" r="r" b="b"/>
              <a:pathLst>
                <a:path w="19789876" h="13445628">
                  <a:moveTo>
                    <a:pt x="19789876" y="0"/>
                  </a:moveTo>
                  <a:lnTo>
                    <a:pt x="0" y="0"/>
                  </a:lnTo>
                  <a:lnTo>
                    <a:pt x="0" y="13445628"/>
                  </a:lnTo>
                  <a:lnTo>
                    <a:pt x="19789876" y="13445628"/>
                  </a:lnTo>
                  <a:lnTo>
                    <a:pt x="19789876"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5380288">
              <a:off x="16925805" y="4233514"/>
              <a:ext cx="8027595" cy="3447888"/>
            </a:xfrm>
            <a:custGeom>
              <a:avLst/>
              <a:gdLst/>
              <a:ahLst/>
              <a:cxnLst/>
              <a:rect l="l" t="t" r="r" b="b"/>
              <a:pathLst>
                <a:path w="8027595" h="3447888">
                  <a:moveTo>
                    <a:pt x="0" y="0"/>
                  </a:moveTo>
                  <a:lnTo>
                    <a:pt x="8027595" y="0"/>
                  </a:lnTo>
                  <a:lnTo>
                    <a:pt x="8027595" y="3447888"/>
                  </a:lnTo>
                  <a:lnTo>
                    <a:pt x="0" y="3447888"/>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6" name="Freeform 6"/>
            <p:cNvSpPr/>
            <p:nvPr/>
          </p:nvSpPr>
          <p:spPr>
            <a:xfrm rot="-5380288">
              <a:off x="15343485" y="5839469"/>
              <a:ext cx="8027595" cy="3447888"/>
            </a:xfrm>
            <a:custGeom>
              <a:avLst/>
              <a:gdLst/>
              <a:ahLst/>
              <a:cxnLst/>
              <a:rect l="l" t="t" r="r" b="b"/>
              <a:pathLst>
                <a:path w="8027595" h="3447888">
                  <a:moveTo>
                    <a:pt x="0" y="0"/>
                  </a:moveTo>
                  <a:lnTo>
                    <a:pt x="8027595" y="0"/>
                  </a:lnTo>
                  <a:lnTo>
                    <a:pt x="8027595" y="3447887"/>
                  </a:lnTo>
                  <a:lnTo>
                    <a:pt x="0" y="3447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7" name="Freeform 7"/>
            <p:cNvSpPr/>
            <p:nvPr/>
          </p:nvSpPr>
          <p:spPr>
            <a:xfrm>
              <a:off x="16234401" y="0"/>
              <a:ext cx="12004359" cy="10499370"/>
            </a:xfrm>
            <a:custGeom>
              <a:avLst/>
              <a:gdLst/>
              <a:ahLst/>
              <a:cxnLst/>
              <a:rect l="l" t="t" r="r" b="b"/>
              <a:pathLst>
                <a:path w="12004359" h="10499370">
                  <a:moveTo>
                    <a:pt x="0" y="0"/>
                  </a:moveTo>
                  <a:lnTo>
                    <a:pt x="12004359" y="0"/>
                  </a:lnTo>
                  <a:lnTo>
                    <a:pt x="12004359" y="10499370"/>
                  </a:lnTo>
                  <a:lnTo>
                    <a:pt x="0" y="10499370"/>
                  </a:lnTo>
                  <a:lnTo>
                    <a:pt x="0" y="0"/>
                  </a:lnTo>
                  <a:close/>
                </a:path>
              </a:pathLst>
            </a:custGeom>
            <a:blipFill>
              <a:blip r:embed="rId5"/>
              <a:stretch>
                <a:fillRect b="-3799"/>
              </a:stretch>
            </a:blipFill>
          </p:spPr>
        </p:sp>
        <p:sp>
          <p:nvSpPr>
            <p:cNvPr id="8" name="Freeform 8"/>
            <p:cNvSpPr/>
            <p:nvPr/>
          </p:nvSpPr>
          <p:spPr>
            <a:xfrm rot="-5380288">
              <a:off x="20854988" y="1630704"/>
              <a:ext cx="430374" cy="184848"/>
            </a:xfrm>
            <a:custGeom>
              <a:avLst/>
              <a:gdLst/>
              <a:ahLst/>
              <a:cxnLst/>
              <a:rect l="l" t="t" r="r" b="b"/>
              <a:pathLst>
                <a:path w="430374" h="184848">
                  <a:moveTo>
                    <a:pt x="0" y="0"/>
                  </a:moveTo>
                  <a:lnTo>
                    <a:pt x="430374" y="0"/>
                  </a:lnTo>
                  <a:lnTo>
                    <a:pt x="430374" y="184848"/>
                  </a:lnTo>
                  <a:lnTo>
                    <a:pt x="0" y="184848"/>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9" name="Freeform 9"/>
            <p:cNvSpPr/>
            <p:nvPr/>
          </p:nvSpPr>
          <p:spPr>
            <a:xfrm rot="-5380288">
              <a:off x="20863402" y="1224921"/>
              <a:ext cx="430374" cy="184848"/>
            </a:xfrm>
            <a:custGeom>
              <a:avLst/>
              <a:gdLst/>
              <a:ahLst/>
              <a:cxnLst/>
              <a:rect l="l" t="t" r="r" b="b"/>
              <a:pathLst>
                <a:path w="430374" h="184848">
                  <a:moveTo>
                    <a:pt x="0" y="0"/>
                  </a:moveTo>
                  <a:lnTo>
                    <a:pt x="430374" y="0"/>
                  </a:lnTo>
                  <a:lnTo>
                    <a:pt x="430374" y="184847"/>
                  </a:lnTo>
                  <a:lnTo>
                    <a:pt x="0" y="184847"/>
                  </a:lnTo>
                  <a:lnTo>
                    <a:pt x="0" y="0"/>
                  </a:lnTo>
                  <a:close/>
                </a:path>
              </a:pathLst>
            </a:custGeom>
            <a:blipFill>
              <a:blip r:embed="rId6">
                <a:extLst>
                  <a:ext uri="{96DAC541-7B7A-43D3-8B79-37D633B846F1}">
                    <asvg:svgBlip xmlns:asvg="http://schemas.microsoft.com/office/drawing/2016/SVG/main" r:embed="rId7"/>
                  </a:ext>
                </a:extLst>
              </a:blip>
              <a:stretch>
                <a:fillRect l="-19699" t="-53494" r="-13151" b="-56657"/>
              </a:stretch>
            </a:blipFill>
          </p:spPr>
        </p:sp>
        <p:sp>
          <p:nvSpPr>
            <p:cNvPr id="10" name="Freeform 10"/>
            <p:cNvSpPr/>
            <p:nvPr/>
          </p:nvSpPr>
          <p:spPr>
            <a:xfrm rot="90055">
              <a:off x="1532839" y="92280"/>
              <a:ext cx="7127808" cy="6234194"/>
            </a:xfrm>
            <a:custGeom>
              <a:avLst/>
              <a:gdLst/>
              <a:ahLst/>
              <a:cxnLst/>
              <a:rect l="l" t="t" r="r" b="b"/>
              <a:pathLst>
                <a:path w="7127808" h="6234194">
                  <a:moveTo>
                    <a:pt x="0" y="0"/>
                  </a:moveTo>
                  <a:lnTo>
                    <a:pt x="7127809" y="0"/>
                  </a:lnTo>
                  <a:lnTo>
                    <a:pt x="7127809" y="6234194"/>
                  </a:lnTo>
                  <a:lnTo>
                    <a:pt x="0" y="6234194"/>
                  </a:lnTo>
                  <a:lnTo>
                    <a:pt x="0" y="0"/>
                  </a:lnTo>
                  <a:close/>
                </a:path>
              </a:pathLst>
            </a:custGeom>
            <a:blipFill>
              <a:blip r:embed="rId8"/>
              <a:stretch>
                <a:fillRect b="-3799"/>
              </a:stretch>
            </a:blipFill>
          </p:spPr>
        </p:sp>
        <p:sp>
          <p:nvSpPr>
            <p:cNvPr id="11" name="Freeform 11"/>
            <p:cNvSpPr/>
            <p:nvPr/>
          </p:nvSpPr>
          <p:spPr>
            <a:xfrm rot="90055">
              <a:off x="9611808" y="493975"/>
              <a:ext cx="7127808" cy="6234194"/>
            </a:xfrm>
            <a:custGeom>
              <a:avLst/>
              <a:gdLst/>
              <a:ahLst/>
              <a:cxnLst/>
              <a:rect l="l" t="t" r="r" b="b"/>
              <a:pathLst>
                <a:path w="7127808" h="6234194">
                  <a:moveTo>
                    <a:pt x="0" y="0"/>
                  </a:moveTo>
                  <a:lnTo>
                    <a:pt x="7127808" y="0"/>
                  </a:lnTo>
                  <a:lnTo>
                    <a:pt x="7127808" y="6234194"/>
                  </a:lnTo>
                  <a:lnTo>
                    <a:pt x="0" y="6234194"/>
                  </a:lnTo>
                  <a:lnTo>
                    <a:pt x="0" y="0"/>
                  </a:lnTo>
                  <a:close/>
                </a:path>
              </a:pathLst>
            </a:custGeom>
            <a:blipFill>
              <a:blip r:embed="rId9"/>
              <a:stretch>
                <a:fillRect b="-3799"/>
              </a:stretch>
            </a:blipFill>
          </p:spPr>
        </p:sp>
        <p:sp>
          <p:nvSpPr>
            <p:cNvPr id="12" name="Freeform 12"/>
            <p:cNvSpPr/>
            <p:nvPr/>
          </p:nvSpPr>
          <p:spPr>
            <a:xfrm>
              <a:off x="2322846"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9806531" y="2941447"/>
              <a:ext cx="9416630" cy="2208628"/>
            </a:xfrm>
            <a:custGeom>
              <a:avLst/>
              <a:gdLst/>
              <a:ahLst/>
              <a:cxnLst/>
              <a:rect l="l" t="t" r="r" b="b"/>
              <a:pathLst>
                <a:path w="9416630" h="2208628">
                  <a:moveTo>
                    <a:pt x="0" y="0"/>
                  </a:moveTo>
                  <a:lnTo>
                    <a:pt x="9416630" y="0"/>
                  </a:lnTo>
                  <a:lnTo>
                    <a:pt x="9416630" y="2208628"/>
                  </a:lnTo>
                  <a:lnTo>
                    <a:pt x="0" y="22086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rot="-5380288">
              <a:off x="19169556" y="9975763"/>
              <a:ext cx="3869312" cy="1661887"/>
            </a:xfrm>
            <a:custGeom>
              <a:avLst/>
              <a:gdLst/>
              <a:ahLst/>
              <a:cxnLst/>
              <a:rect l="l" t="t" r="r" b="b"/>
              <a:pathLst>
                <a:path w="3869312" h="1661887">
                  <a:moveTo>
                    <a:pt x="0" y="0"/>
                  </a:moveTo>
                  <a:lnTo>
                    <a:pt x="3869312" y="0"/>
                  </a:lnTo>
                  <a:lnTo>
                    <a:pt x="3869312" y="1661887"/>
                  </a:lnTo>
                  <a:lnTo>
                    <a:pt x="0" y="1661887"/>
                  </a:lnTo>
                  <a:lnTo>
                    <a:pt x="0" y="0"/>
                  </a:lnTo>
                  <a:close/>
                </a:path>
              </a:pathLst>
            </a:custGeom>
            <a:blipFill>
              <a:blip r:embed="rId3">
                <a:extLst>
                  <a:ext uri="{96DAC541-7B7A-43D3-8B79-37D633B846F1}">
                    <asvg:svgBlip xmlns:asvg="http://schemas.microsoft.com/office/drawing/2016/SVG/main" r:embed="rId4"/>
                  </a:ext>
                </a:extLst>
              </a:blip>
              <a:stretch>
                <a:fillRect l="-19699" t="-53494" r="-13151" b="-56657"/>
              </a:stretch>
            </a:blipFill>
          </p:spPr>
        </p:sp>
        <p:sp>
          <p:nvSpPr>
            <p:cNvPr id="15" name="Freeform 15"/>
            <p:cNvSpPr/>
            <p:nvPr/>
          </p:nvSpPr>
          <p:spPr>
            <a:xfrm rot="-5400000">
              <a:off x="9970371" y="1069025"/>
              <a:ext cx="7847122" cy="15355468"/>
            </a:xfrm>
            <a:custGeom>
              <a:avLst/>
              <a:gdLst/>
              <a:ahLst/>
              <a:cxnLst/>
              <a:rect l="l" t="t" r="r" b="b"/>
              <a:pathLst>
                <a:path w="7847122" h="15355468">
                  <a:moveTo>
                    <a:pt x="0" y="0"/>
                  </a:moveTo>
                  <a:lnTo>
                    <a:pt x="7847122" y="0"/>
                  </a:lnTo>
                  <a:lnTo>
                    <a:pt x="7847122" y="15355467"/>
                  </a:lnTo>
                  <a:lnTo>
                    <a:pt x="0" y="15355467"/>
                  </a:lnTo>
                  <a:lnTo>
                    <a:pt x="0" y="0"/>
                  </a:lnTo>
                  <a:close/>
                </a:path>
              </a:pathLst>
            </a:custGeom>
            <a:blipFill>
              <a:blip r:embed="rId12">
                <a:extLst>
                  <a:ext uri="{96DAC541-7B7A-43D3-8B79-37D633B846F1}">
                    <asvg:svgBlip xmlns:asvg="http://schemas.microsoft.com/office/drawing/2016/SVG/main" r:embed="rId13"/>
                  </a:ext>
                </a:extLst>
              </a:blip>
              <a:stretch>
                <a:fillRect l="-5527" t="-203"/>
              </a:stretch>
            </a:blipFill>
          </p:spPr>
        </p:sp>
        <p:sp>
          <p:nvSpPr>
            <p:cNvPr id="16" name="TextBox 16"/>
            <p:cNvSpPr txBox="1"/>
            <p:nvPr/>
          </p:nvSpPr>
          <p:spPr>
            <a:xfrm>
              <a:off x="2322846" y="3072395"/>
              <a:ext cx="16198088" cy="2054322"/>
            </a:xfrm>
            <a:prstGeom prst="rect">
              <a:avLst/>
            </a:prstGeom>
          </p:spPr>
          <p:txBody>
            <a:bodyPr lIns="0" tIns="0" rIns="0" bIns="0" rtlCol="0" anchor="t">
              <a:spAutoFit/>
            </a:bodyPr>
            <a:lstStyle/>
            <a:p>
              <a:pPr algn="ctr">
                <a:lnSpc>
                  <a:spcPts val="11940"/>
                </a:lnSpc>
                <a:spcBef>
                  <a:spcPct val="0"/>
                </a:spcBef>
              </a:pPr>
              <a:r>
                <a:rPr lang="en-US" sz="8530">
                  <a:solidFill>
                    <a:srgbClr val="A16C2A"/>
                  </a:solidFill>
                  <a:latin typeface="Times New Roman MT" panose="02030502070405020303"/>
                  <a:ea typeface="Times New Roman MT" panose="02030502070405020303"/>
                  <a:cs typeface="Times New Roman MT" panose="02030502070405020303"/>
                  <a:sym typeface="Times New Roman MT" panose="02030502070405020303"/>
                </a:rPr>
                <a:t>Quiz Slide</a:t>
              </a:r>
              <a:endParaRPr lang="en-US" sz="8530">
                <a:solidFill>
                  <a:srgbClr val="A16C2A"/>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17" name="Freeform 17"/>
            <p:cNvSpPr/>
            <p:nvPr/>
          </p:nvSpPr>
          <p:spPr>
            <a:xfrm>
              <a:off x="0" y="4209851"/>
              <a:ext cx="8217832" cy="11542447"/>
            </a:xfrm>
            <a:custGeom>
              <a:avLst/>
              <a:gdLst/>
              <a:ahLst/>
              <a:cxnLst/>
              <a:rect l="l" t="t" r="r" b="b"/>
              <a:pathLst>
                <a:path w="8217832" h="11542447">
                  <a:moveTo>
                    <a:pt x="0" y="0"/>
                  </a:moveTo>
                  <a:lnTo>
                    <a:pt x="8217832" y="0"/>
                  </a:lnTo>
                  <a:lnTo>
                    <a:pt x="8217832" y="11542447"/>
                  </a:lnTo>
                  <a:lnTo>
                    <a:pt x="0" y="11542447"/>
                  </a:lnTo>
                  <a:lnTo>
                    <a:pt x="0" y="0"/>
                  </a:lnTo>
                  <a:close/>
                </a:path>
              </a:pathLst>
            </a:custGeom>
            <a:blipFill>
              <a:blip r:embed="rId14"/>
              <a:stretch>
                <a:fillRect t="-1037" b="-1037"/>
              </a:stretch>
            </a:blipFill>
          </p:spPr>
        </p:sp>
        <p:sp>
          <p:nvSpPr>
            <p:cNvPr id="18" name="Freeform 18"/>
            <p:cNvSpPr/>
            <p:nvPr/>
          </p:nvSpPr>
          <p:spPr>
            <a:xfrm>
              <a:off x="857565" y="5150075"/>
              <a:ext cx="6748147" cy="10077631"/>
            </a:xfrm>
            <a:custGeom>
              <a:avLst/>
              <a:gdLst/>
              <a:ahLst/>
              <a:cxnLst/>
              <a:rect l="l" t="t" r="r" b="b"/>
              <a:pathLst>
                <a:path w="6748147" h="10077631">
                  <a:moveTo>
                    <a:pt x="0" y="0"/>
                  </a:moveTo>
                  <a:lnTo>
                    <a:pt x="6748147" y="0"/>
                  </a:lnTo>
                  <a:lnTo>
                    <a:pt x="6748147" y="10077631"/>
                  </a:lnTo>
                  <a:lnTo>
                    <a:pt x="0" y="10077631"/>
                  </a:lnTo>
                  <a:lnTo>
                    <a:pt x="0" y="0"/>
                  </a:lnTo>
                  <a:close/>
                </a:path>
              </a:pathLst>
            </a:custGeom>
            <a:blipFill>
              <a:blip r:embed="rId15"/>
              <a:stretch>
                <a:fillRect l="-4164"/>
              </a:stretch>
            </a:blipFill>
          </p:spPr>
        </p:sp>
        <p:sp>
          <p:nvSpPr>
            <p:cNvPr id="19" name="Freeform 19"/>
            <p:cNvSpPr/>
            <p:nvPr/>
          </p:nvSpPr>
          <p:spPr>
            <a:xfrm>
              <a:off x="22686532" y="3548156"/>
              <a:ext cx="4876212" cy="11679550"/>
            </a:xfrm>
            <a:custGeom>
              <a:avLst/>
              <a:gdLst/>
              <a:ahLst/>
              <a:cxnLst/>
              <a:rect l="l" t="t" r="r" b="b"/>
              <a:pathLst>
                <a:path w="4876212" h="11679550">
                  <a:moveTo>
                    <a:pt x="0" y="0"/>
                  </a:moveTo>
                  <a:lnTo>
                    <a:pt x="4876212" y="0"/>
                  </a:lnTo>
                  <a:lnTo>
                    <a:pt x="4876212" y="11679550"/>
                  </a:lnTo>
                  <a:lnTo>
                    <a:pt x="0" y="11679550"/>
                  </a:lnTo>
                  <a:lnTo>
                    <a:pt x="0" y="0"/>
                  </a:lnTo>
                  <a:close/>
                </a:path>
              </a:pathLst>
            </a:custGeom>
            <a:blipFill>
              <a:blip r:embed="rId16"/>
              <a:stretch>
                <a:fillRect/>
              </a:stretch>
            </a:blipFill>
          </p:spPr>
        </p:sp>
        <p:sp>
          <p:nvSpPr>
            <p:cNvPr id="20" name="Freeform 20"/>
            <p:cNvSpPr/>
            <p:nvPr/>
          </p:nvSpPr>
          <p:spPr>
            <a:xfrm>
              <a:off x="19966527" y="7259695"/>
              <a:ext cx="7134278" cy="7681591"/>
            </a:xfrm>
            <a:custGeom>
              <a:avLst/>
              <a:gdLst/>
              <a:ahLst/>
              <a:cxnLst/>
              <a:rect l="l" t="t" r="r" b="b"/>
              <a:pathLst>
                <a:path w="7134278" h="7681591">
                  <a:moveTo>
                    <a:pt x="0" y="0"/>
                  </a:moveTo>
                  <a:lnTo>
                    <a:pt x="7134278" y="0"/>
                  </a:lnTo>
                  <a:lnTo>
                    <a:pt x="7134278" y="7681591"/>
                  </a:lnTo>
                  <a:lnTo>
                    <a:pt x="0" y="7681591"/>
                  </a:lnTo>
                  <a:lnTo>
                    <a:pt x="0" y="0"/>
                  </a:lnTo>
                  <a:close/>
                </a:path>
              </a:pathLst>
            </a:custGeom>
            <a:blipFill>
              <a:blip r:embed="rId17"/>
              <a:stretch>
                <a:fillRect/>
              </a:stretch>
            </a:blipFill>
          </p:spPr>
        </p:sp>
        <p:sp>
          <p:nvSpPr>
            <p:cNvPr id="21" name="TextBox 21"/>
            <p:cNvSpPr txBox="1"/>
            <p:nvPr/>
          </p:nvSpPr>
          <p:spPr>
            <a:xfrm>
              <a:off x="8741071" y="6344203"/>
              <a:ext cx="10817213" cy="5242826"/>
            </a:xfrm>
            <a:prstGeom prst="rect">
              <a:avLst/>
            </a:prstGeom>
          </p:spPr>
          <p:txBody>
            <a:bodyPr lIns="0" tIns="0" rIns="0" bIns="0" rtlCol="0" anchor="t">
              <a:spAutoFit/>
            </a:bodyPr>
            <a:lstStyle/>
            <a:p>
              <a:pPr algn="ctr">
                <a:lnSpc>
                  <a:spcPts val="5160"/>
                </a:lnSpc>
              </a:pPr>
              <a:r>
                <a:rPr lang="en-US" sz="368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rPr>
                <a:t>Can you identify the Greek influence in these Roman artworks? Look at the poses, facial expressions, and details. Compare a Roman bust with a Greek original and notice similarities in anatomy, proportion, and style?</a:t>
              </a:r>
              <a:endParaRPr lang="en-US" sz="3685" b="1" i="1">
                <a:solidFill>
                  <a:srgbClr val="A16C2A"/>
                </a:solidFill>
                <a:latin typeface="Times New Roman MT Bold Italics" panose="02030802070405090303"/>
                <a:ea typeface="Times New Roman MT Bold Italics" panose="02030802070405090303"/>
                <a:cs typeface="Times New Roman MT Bold Italics" panose="02030802070405090303"/>
                <a:sym typeface="Times New Roman MT Bold Italics" panose="02030802070405090303"/>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A6D13"/>
        </a:solidFill>
        <a:effectLst/>
      </p:bgPr>
    </p:bg>
    <p:spTree>
      <p:nvGrpSpPr>
        <p:cNvPr id="1" name=""/>
        <p:cNvGrpSpPr/>
        <p:nvPr/>
      </p:nvGrpSpPr>
      <p:grpSpPr>
        <a:xfrm>
          <a:off x="0" y="0"/>
          <a:ext cx="0" cy="0"/>
          <a:chOff x="0" y="0"/>
          <a:chExt cx="0" cy="0"/>
        </a:xfrm>
      </p:grpSpPr>
      <p:grpSp>
        <p:nvGrpSpPr>
          <p:cNvPr id="2" name="Group 2"/>
          <p:cNvGrpSpPr/>
          <p:nvPr/>
        </p:nvGrpSpPr>
        <p:grpSpPr>
          <a:xfrm rot="0">
            <a:off x="-2563683" y="-3180264"/>
            <a:ext cx="26094649" cy="16348774"/>
            <a:chOff x="1280023" y="3607291"/>
            <a:chExt cx="34792865" cy="21798366"/>
          </a:xfrm>
        </p:grpSpPr>
        <p:sp>
          <p:nvSpPr>
            <p:cNvPr id="3" name="Freeform 3"/>
            <p:cNvSpPr/>
            <p:nvPr/>
          </p:nvSpPr>
          <p:spPr>
            <a:xfrm>
              <a:off x="10622998" y="10556339"/>
              <a:ext cx="12005217" cy="8298607"/>
            </a:xfrm>
            <a:custGeom>
              <a:avLst/>
              <a:gdLst/>
              <a:ahLst/>
              <a:cxnLst/>
              <a:rect l="l" t="t" r="r" b="b"/>
              <a:pathLst>
                <a:path w="12005217" h="8298607">
                  <a:moveTo>
                    <a:pt x="0" y="0"/>
                  </a:moveTo>
                  <a:lnTo>
                    <a:pt x="12005218" y="0"/>
                  </a:lnTo>
                  <a:lnTo>
                    <a:pt x="12005218" y="8298607"/>
                  </a:lnTo>
                  <a:lnTo>
                    <a:pt x="0" y="8298607"/>
                  </a:lnTo>
                  <a:lnTo>
                    <a:pt x="0" y="0"/>
                  </a:lnTo>
                  <a:close/>
                </a:path>
              </a:pathLst>
            </a:custGeom>
            <a:blipFill>
              <a:blip r:embed="rId1"/>
              <a:stretch>
                <a:fillRect/>
              </a:stretch>
            </a:blipFill>
          </p:spPr>
        </p:sp>
        <p:sp>
          <p:nvSpPr>
            <p:cNvPr id="4" name="Freeform 4"/>
            <p:cNvSpPr/>
            <p:nvPr/>
          </p:nvSpPr>
          <p:spPr>
            <a:xfrm>
              <a:off x="10561223" y="16853726"/>
              <a:ext cx="12128768" cy="7065072"/>
            </a:xfrm>
            <a:custGeom>
              <a:avLst/>
              <a:gdLst/>
              <a:ahLst/>
              <a:cxnLst/>
              <a:rect l="l" t="t" r="r" b="b"/>
              <a:pathLst>
                <a:path w="12128768" h="7065072">
                  <a:moveTo>
                    <a:pt x="0" y="0"/>
                  </a:moveTo>
                  <a:lnTo>
                    <a:pt x="12128768" y="0"/>
                  </a:lnTo>
                  <a:lnTo>
                    <a:pt x="12128768" y="7065072"/>
                  </a:lnTo>
                  <a:lnTo>
                    <a:pt x="0" y="7065072"/>
                  </a:lnTo>
                  <a:lnTo>
                    <a:pt x="0" y="0"/>
                  </a:lnTo>
                  <a:close/>
                </a:path>
              </a:pathLst>
            </a:custGeom>
            <a:blipFill>
              <a:blip r:embed="rId2"/>
              <a:stretch>
                <a:fillRect t="-16616" b="-39238"/>
              </a:stretch>
            </a:blipFill>
          </p:spPr>
        </p:sp>
        <p:sp>
          <p:nvSpPr>
            <p:cNvPr id="5" name="Freeform 5"/>
            <p:cNvSpPr/>
            <p:nvPr/>
          </p:nvSpPr>
          <p:spPr>
            <a:xfrm rot="3239856">
              <a:off x="2036959" y="8560718"/>
              <a:ext cx="10070231" cy="9519919"/>
            </a:xfrm>
            <a:custGeom>
              <a:avLst/>
              <a:gdLst/>
              <a:ahLst/>
              <a:cxnLst/>
              <a:rect l="l" t="t" r="r" b="b"/>
              <a:pathLst>
                <a:path w="10070231" h="9519919">
                  <a:moveTo>
                    <a:pt x="0" y="0"/>
                  </a:moveTo>
                  <a:lnTo>
                    <a:pt x="10070231" y="0"/>
                  </a:lnTo>
                  <a:lnTo>
                    <a:pt x="10070231" y="9519919"/>
                  </a:lnTo>
                  <a:lnTo>
                    <a:pt x="0" y="9519919"/>
                  </a:lnTo>
                  <a:lnTo>
                    <a:pt x="0" y="0"/>
                  </a:lnTo>
                  <a:close/>
                </a:path>
              </a:pathLst>
            </a:custGeom>
            <a:blipFill>
              <a:blip r:embed="rId3"/>
              <a:stretch>
                <a:fillRect l="-2647" r="-2647" b="-1120"/>
              </a:stretch>
            </a:blipFill>
          </p:spPr>
        </p:sp>
        <p:sp>
          <p:nvSpPr>
            <p:cNvPr id="6" name="Freeform 6"/>
            <p:cNvSpPr/>
            <p:nvPr/>
          </p:nvSpPr>
          <p:spPr>
            <a:xfrm>
              <a:off x="4698267" y="7847642"/>
              <a:ext cx="9753600" cy="2287663"/>
            </a:xfrm>
            <a:custGeom>
              <a:avLst/>
              <a:gdLst/>
              <a:ahLst/>
              <a:cxnLst/>
              <a:rect l="l" t="t" r="r" b="b"/>
              <a:pathLst>
                <a:path w="9753600" h="2287663">
                  <a:moveTo>
                    <a:pt x="0" y="0"/>
                  </a:moveTo>
                  <a:lnTo>
                    <a:pt x="9753600" y="0"/>
                  </a:lnTo>
                  <a:lnTo>
                    <a:pt x="9753600" y="2287663"/>
                  </a:lnTo>
                  <a:lnTo>
                    <a:pt x="0" y="2287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825883" y="16929305"/>
              <a:ext cx="12128768" cy="3065518"/>
            </a:xfrm>
            <a:custGeom>
              <a:avLst/>
              <a:gdLst/>
              <a:ahLst/>
              <a:cxnLst/>
              <a:rect l="l" t="t" r="r" b="b"/>
              <a:pathLst>
                <a:path w="12128768" h="3065518">
                  <a:moveTo>
                    <a:pt x="0" y="0"/>
                  </a:moveTo>
                  <a:lnTo>
                    <a:pt x="12128768" y="0"/>
                  </a:lnTo>
                  <a:lnTo>
                    <a:pt x="12128768" y="3065518"/>
                  </a:lnTo>
                  <a:lnTo>
                    <a:pt x="0" y="3065518"/>
                  </a:lnTo>
                  <a:lnTo>
                    <a:pt x="0" y="0"/>
                  </a:lnTo>
                  <a:close/>
                </a:path>
              </a:pathLst>
            </a:custGeom>
            <a:blipFill>
              <a:blip r:embed="rId6"/>
              <a:stretch>
                <a:fillRect l="-229" t="-155" b="-3445"/>
              </a:stretch>
            </a:blipFill>
          </p:spPr>
        </p:sp>
        <p:sp>
          <p:nvSpPr>
            <p:cNvPr id="8" name="Freeform 8"/>
            <p:cNvSpPr/>
            <p:nvPr/>
          </p:nvSpPr>
          <p:spPr>
            <a:xfrm>
              <a:off x="24453251" y="12941345"/>
              <a:ext cx="6808535" cy="9563003"/>
            </a:xfrm>
            <a:custGeom>
              <a:avLst/>
              <a:gdLst/>
              <a:ahLst/>
              <a:cxnLst/>
              <a:rect l="l" t="t" r="r" b="b"/>
              <a:pathLst>
                <a:path w="6808535" h="9563003">
                  <a:moveTo>
                    <a:pt x="0" y="0"/>
                  </a:moveTo>
                  <a:lnTo>
                    <a:pt x="6808534" y="0"/>
                  </a:lnTo>
                  <a:lnTo>
                    <a:pt x="6808534" y="9563003"/>
                  </a:lnTo>
                  <a:lnTo>
                    <a:pt x="0" y="9563003"/>
                  </a:lnTo>
                  <a:lnTo>
                    <a:pt x="0" y="0"/>
                  </a:lnTo>
                  <a:close/>
                </a:path>
              </a:pathLst>
            </a:custGeom>
            <a:blipFill>
              <a:blip r:embed="rId7"/>
              <a:stretch>
                <a:fillRect t="-1037" b="-1037"/>
              </a:stretch>
            </a:blipFill>
          </p:spPr>
        </p:sp>
        <p:sp>
          <p:nvSpPr>
            <p:cNvPr id="9" name="Freeform 9"/>
            <p:cNvSpPr/>
            <p:nvPr/>
          </p:nvSpPr>
          <p:spPr>
            <a:xfrm rot="2045042">
              <a:off x="1280023" y="15366866"/>
              <a:ext cx="17846740" cy="10038791"/>
            </a:xfrm>
            <a:custGeom>
              <a:avLst/>
              <a:gdLst/>
              <a:ahLst/>
              <a:cxnLst/>
              <a:rect l="l" t="t" r="r" b="b"/>
              <a:pathLst>
                <a:path w="17846740" h="10038791">
                  <a:moveTo>
                    <a:pt x="0" y="0"/>
                  </a:moveTo>
                  <a:lnTo>
                    <a:pt x="17846740" y="0"/>
                  </a:lnTo>
                  <a:lnTo>
                    <a:pt x="17846740" y="10038791"/>
                  </a:lnTo>
                  <a:lnTo>
                    <a:pt x="0" y="10038791"/>
                  </a:lnTo>
                  <a:lnTo>
                    <a:pt x="0" y="0"/>
                  </a:lnTo>
                  <a:close/>
                </a:path>
              </a:pathLst>
            </a:custGeom>
            <a:blipFill>
              <a:blip r:embed="rId8">
                <a:alphaModFix amt="72000"/>
              </a:blip>
              <a:stretch>
                <a:fillRect/>
              </a:stretch>
            </a:blipFill>
          </p:spPr>
        </p:sp>
        <p:sp>
          <p:nvSpPr>
            <p:cNvPr id="10" name="Freeform 10"/>
            <p:cNvSpPr/>
            <p:nvPr/>
          </p:nvSpPr>
          <p:spPr>
            <a:xfrm>
              <a:off x="22201964" y="13882051"/>
              <a:ext cx="7134278" cy="7681591"/>
            </a:xfrm>
            <a:custGeom>
              <a:avLst/>
              <a:gdLst/>
              <a:ahLst/>
              <a:cxnLst/>
              <a:rect l="l" t="t" r="r" b="b"/>
              <a:pathLst>
                <a:path w="7134278" h="7681591">
                  <a:moveTo>
                    <a:pt x="0" y="0"/>
                  </a:moveTo>
                  <a:lnTo>
                    <a:pt x="7134278" y="0"/>
                  </a:lnTo>
                  <a:lnTo>
                    <a:pt x="7134278" y="7681591"/>
                  </a:lnTo>
                  <a:lnTo>
                    <a:pt x="0" y="7681591"/>
                  </a:lnTo>
                  <a:lnTo>
                    <a:pt x="0" y="0"/>
                  </a:lnTo>
                  <a:close/>
                </a:path>
              </a:pathLst>
            </a:custGeom>
            <a:blipFill>
              <a:blip r:embed="rId9"/>
              <a:stretch>
                <a:fillRect/>
              </a:stretch>
            </a:blipFill>
          </p:spPr>
        </p:sp>
        <p:sp>
          <p:nvSpPr>
            <p:cNvPr id="11" name="Freeform 11"/>
            <p:cNvSpPr/>
            <p:nvPr/>
          </p:nvSpPr>
          <p:spPr>
            <a:xfrm>
              <a:off x="4349051" y="11282319"/>
              <a:ext cx="4876212" cy="11679550"/>
            </a:xfrm>
            <a:custGeom>
              <a:avLst/>
              <a:gdLst/>
              <a:ahLst/>
              <a:cxnLst/>
              <a:rect l="l" t="t" r="r" b="b"/>
              <a:pathLst>
                <a:path w="4876212" h="11679550">
                  <a:moveTo>
                    <a:pt x="0" y="0"/>
                  </a:moveTo>
                  <a:lnTo>
                    <a:pt x="4876212" y="0"/>
                  </a:lnTo>
                  <a:lnTo>
                    <a:pt x="4876212" y="11679549"/>
                  </a:lnTo>
                  <a:lnTo>
                    <a:pt x="0" y="11679549"/>
                  </a:lnTo>
                  <a:lnTo>
                    <a:pt x="0" y="0"/>
                  </a:lnTo>
                  <a:close/>
                </a:path>
              </a:pathLst>
            </a:custGeom>
            <a:blipFill>
              <a:blip r:embed="rId10"/>
              <a:stretch>
                <a:fillRect/>
              </a:stretch>
            </a:blipFill>
          </p:spPr>
        </p:sp>
        <p:sp>
          <p:nvSpPr>
            <p:cNvPr id="12" name="Freeform 12"/>
            <p:cNvSpPr/>
            <p:nvPr/>
          </p:nvSpPr>
          <p:spPr>
            <a:xfrm>
              <a:off x="4349051" y="12236447"/>
              <a:ext cx="7347567" cy="10972800"/>
            </a:xfrm>
            <a:custGeom>
              <a:avLst/>
              <a:gdLst/>
              <a:ahLst/>
              <a:cxnLst/>
              <a:rect l="l" t="t" r="r" b="b"/>
              <a:pathLst>
                <a:path w="7347567" h="10972800">
                  <a:moveTo>
                    <a:pt x="0" y="0"/>
                  </a:moveTo>
                  <a:lnTo>
                    <a:pt x="7347567" y="0"/>
                  </a:lnTo>
                  <a:lnTo>
                    <a:pt x="7347567" y="10972800"/>
                  </a:lnTo>
                  <a:lnTo>
                    <a:pt x="0" y="10972800"/>
                  </a:lnTo>
                  <a:lnTo>
                    <a:pt x="0" y="0"/>
                  </a:lnTo>
                  <a:close/>
                </a:path>
              </a:pathLst>
            </a:custGeom>
            <a:blipFill>
              <a:blip r:embed="rId11"/>
              <a:stretch>
                <a:fillRect l="-4164"/>
              </a:stretch>
            </a:blipFill>
          </p:spPr>
        </p:sp>
        <p:sp>
          <p:nvSpPr>
            <p:cNvPr id="13" name="Freeform 13"/>
            <p:cNvSpPr/>
            <p:nvPr/>
          </p:nvSpPr>
          <p:spPr>
            <a:xfrm>
              <a:off x="10825883" y="14926782"/>
              <a:ext cx="11802333" cy="2580533"/>
            </a:xfrm>
            <a:custGeom>
              <a:avLst/>
              <a:gdLst/>
              <a:ahLst/>
              <a:cxnLst/>
              <a:rect l="l" t="t" r="r" b="b"/>
              <a:pathLst>
                <a:path w="11802333" h="2580533">
                  <a:moveTo>
                    <a:pt x="0" y="0"/>
                  </a:moveTo>
                  <a:lnTo>
                    <a:pt x="11802333" y="0"/>
                  </a:lnTo>
                  <a:lnTo>
                    <a:pt x="11802333" y="2580533"/>
                  </a:lnTo>
                  <a:lnTo>
                    <a:pt x="0" y="2580533"/>
                  </a:lnTo>
                  <a:lnTo>
                    <a:pt x="0" y="0"/>
                  </a:lnTo>
                  <a:close/>
                </a:path>
              </a:pathLst>
            </a:custGeom>
            <a:blipFill>
              <a:blip r:embed="rId12"/>
              <a:stretch>
                <a:fillRect t="-3148" b="-3148"/>
              </a:stretch>
            </a:blipFill>
          </p:spPr>
        </p:sp>
        <p:sp>
          <p:nvSpPr>
            <p:cNvPr id="14" name="Freeform 14"/>
            <p:cNvSpPr/>
            <p:nvPr/>
          </p:nvSpPr>
          <p:spPr>
            <a:xfrm rot="-3150921">
              <a:off x="9172935" y="10315328"/>
              <a:ext cx="4187754" cy="1933981"/>
            </a:xfrm>
            <a:custGeom>
              <a:avLst/>
              <a:gdLst/>
              <a:ahLst/>
              <a:cxnLst/>
              <a:rect l="l" t="t" r="r" b="b"/>
              <a:pathLst>
                <a:path w="4187754" h="1933981">
                  <a:moveTo>
                    <a:pt x="0" y="0"/>
                  </a:moveTo>
                  <a:lnTo>
                    <a:pt x="4187754" y="0"/>
                  </a:lnTo>
                  <a:lnTo>
                    <a:pt x="4187754" y="1933981"/>
                  </a:lnTo>
                  <a:lnTo>
                    <a:pt x="0" y="193398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rot="-9086532">
              <a:off x="18459533" y="3607291"/>
              <a:ext cx="17613355" cy="9907512"/>
            </a:xfrm>
            <a:custGeom>
              <a:avLst/>
              <a:gdLst/>
              <a:ahLst/>
              <a:cxnLst/>
              <a:rect l="l" t="t" r="r" b="b"/>
              <a:pathLst>
                <a:path w="17613355" h="9907512">
                  <a:moveTo>
                    <a:pt x="0" y="0"/>
                  </a:moveTo>
                  <a:lnTo>
                    <a:pt x="17613354" y="0"/>
                  </a:lnTo>
                  <a:lnTo>
                    <a:pt x="17613354" y="9907512"/>
                  </a:lnTo>
                  <a:lnTo>
                    <a:pt x="0" y="9907512"/>
                  </a:lnTo>
                  <a:lnTo>
                    <a:pt x="0" y="0"/>
                  </a:lnTo>
                  <a:close/>
                </a:path>
              </a:pathLst>
            </a:custGeom>
            <a:blipFill>
              <a:blip r:embed="rId8"/>
              <a:stretch>
                <a:fillRect/>
              </a:stretch>
            </a:blipFill>
          </p:spPr>
        </p:sp>
        <p:sp>
          <p:nvSpPr>
            <p:cNvPr id="16" name="TextBox 16"/>
            <p:cNvSpPr txBox="1"/>
            <p:nvPr/>
          </p:nvSpPr>
          <p:spPr>
            <a:xfrm>
              <a:off x="11266812" y="11551543"/>
              <a:ext cx="10681177" cy="3666249"/>
            </a:xfrm>
            <a:prstGeom prst="rect">
              <a:avLst/>
            </a:prstGeom>
          </p:spPr>
          <p:txBody>
            <a:bodyPr lIns="0" tIns="0" rIns="0" bIns="0" rtlCol="0" anchor="t">
              <a:spAutoFit/>
            </a:bodyPr>
            <a:lstStyle/>
            <a:p>
              <a:pPr algn="ctr">
                <a:lnSpc>
                  <a:spcPts val="10800"/>
                </a:lnSpc>
              </a:pPr>
              <a:r>
                <a:rPr lang="en-US" sz="77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rPr>
                <a:t>THANK YOU</a:t>
              </a:r>
              <a:endParaRPr lang="en-US" sz="77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endParaRPr>
            </a:p>
            <a:p>
              <a:pPr algn="ctr">
                <a:lnSpc>
                  <a:spcPts val="10800"/>
                </a:lnSpc>
              </a:pPr>
              <a:r>
                <a:rPr lang="en-US" sz="77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rPr>
                <a:t>SO MUCH!</a:t>
              </a:r>
              <a:endParaRPr lang="en-US" sz="77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17" name="TextBox 17"/>
            <p:cNvSpPr txBox="1"/>
            <p:nvPr/>
          </p:nvSpPr>
          <p:spPr>
            <a:xfrm>
              <a:off x="5236633" y="7923107"/>
              <a:ext cx="7600527" cy="2202180"/>
            </a:xfrm>
            <a:prstGeom prst="rect">
              <a:avLst/>
            </a:prstGeom>
          </p:spPr>
          <p:txBody>
            <a:bodyPr wrap="square" lIns="0" tIns="0" rIns="0" bIns="0" rtlCol="0" anchor="t">
              <a:spAutoFit/>
            </a:bodyPr>
            <a:lstStyle/>
            <a:p>
              <a:pPr algn="ctr">
                <a:lnSpc>
                  <a:spcPts val="12880"/>
                </a:lnSpc>
              </a:pPr>
              <a:r>
                <a:rPr lang="en-US" sz="9200">
                  <a:solidFill>
                    <a:srgbClr val="AA6D13"/>
                  </a:solidFill>
                  <a:latin typeface="Times New Roman MT" panose="02030502070405020303"/>
                  <a:ea typeface="Times New Roman MT" panose="02030502070405020303"/>
                  <a:cs typeface="Times New Roman MT" panose="02030502070405020303"/>
                  <a:sym typeface="Times New Roman MT" panose="02030502070405020303"/>
                </a:rPr>
                <a:t>HISTORY</a:t>
              </a:r>
              <a:endParaRPr lang="en-US" sz="9200">
                <a:solidFill>
                  <a:srgbClr val="AA6D13"/>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18" name="TextBox 18"/>
            <p:cNvSpPr txBox="1"/>
            <p:nvPr/>
          </p:nvSpPr>
          <p:spPr>
            <a:xfrm>
              <a:off x="14798761" y="17522822"/>
              <a:ext cx="4728229" cy="1255818"/>
            </a:xfrm>
            <a:prstGeom prst="rect">
              <a:avLst/>
            </a:prstGeom>
          </p:spPr>
          <p:txBody>
            <a:bodyPr lIns="0" tIns="0" rIns="0" bIns="0" rtlCol="0" anchor="t">
              <a:spAutoFit/>
            </a:bodyPr>
            <a:lstStyle/>
            <a:p>
              <a:pPr algn="ctr">
                <a:lnSpc>
                  <a:spcPts val="7280"/>
                </a:lnSpc>
              </a:pPr>
              <a:r>
                <a:rPr lang="en-US" sz="5200">
                  <a:solidFill>
                    <a:srgbClr val="000000">
                      <a:alpha val="42745"/>
                    </a:srgbClr>
                  </a:solidFill>
                  <a:latin typeface="Times New Roman MT" panose="02030502070405020303"/>
                  <a:ea typeface="Times New Roman MT" panose="02030502070405020303"/>
                  <a:cs typeface="Times New Roman MT" panose="02030502070405020303"/>
                  <a:sym typeface="Times New Roman MT" panose="02030502070405020303"/>
                </a:rPr>
                <a:t>by: Group 7 </a:t>
              </a:r>
              <a:endParaRPr lang="en-US" sz="5200">
                <a:solidFill>
                  <a:srgbClr val="000000">
                    <a:alpha val="42745"/>
                  </a:srgbClr>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19" name="TextBox 19"/>
            <p:cNvSpPr txBox="1"/>
            <p:nvPr/>
          </p:nvSpPr>
          <p:spPr>
            <a:xfrm>
              <a:off x="11810197" y="15510227"/>
              <a:ext cx="10160140" cy="853069"/>
            </a:xfrm>
            <a:prstGeom prst="rect">
              <a:avLst/>
            </a:prstGeom>
          </p:spPr>
          <p:txBody>
            <a:bodyPr lIns="0" tIns="0" rIns="0" bIns="0" rtlCol="0" anchor="t">
              <a:spAutoFit/>
            </a:bodyPr>
            <a:lstStyle/>
            <a:p>
              <a:pPr algn="ctr">
                <a:lnSpc>
                  <a:spcPts val="5000"/>
                </a:lnSpc>
              </a:pPr>
              <a:r>
                <a:rPr lang="en-US" sz="3570">
                  <a:solidFill>
                    <a:srgbClr val="70480C"/>
                  </a:solidFill>
                  <a:latin typeface="Times New Roman MT" panose="02030502070405020303"/>
                  <a:ea typeface="Times New Roman MT" panose="02030502070405020303"/>
                  <a:cs typeface="Times New Roman MT" panose="02030502070405020303"/>
                  <a:sym typeface="Times New Roman MT" panose="02030502070405020303"/>
                </a:rPr>
                <a:t>made with nonex</a:t>
              </a:r>
              <a:endParaRPr lang="en-US" sz="3570">
                <a:solidFill>
                  <a:srgbClr val="70480C"/>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20" name="Freeform 20"/>
            <p:cNvSpPr/>
            <p:nvPr/>
          </p:nvSpPr>
          <p:spPr>
            <a:xfrm rot="-9308083">
              <a:off x="19928167" y="5678536"/>
              <a:ext cx="10070231" cy="8229276"/>
            </a:xfrm>
            <a:custGeom>
              <a:avLst/>
              <a:gdLst/>
              <a:ahLst/>
              <a:cxnLst/>
              <a:rect l="l" t="t" r="r" b="b"/>
              <a:pathLst>
                <a:path w="10070231" h="8229276">
                  <a:moveTo>
                    <a:pt x="0" y="0"/>
                  </a:moveTo>
                  <a:lnTo>
                    <a:pt x="10070231" y="0"/>
                  </a:lnTo>
                  <a:lnTo>
                    <a:pt x="10070231" y="8229276"/>
                  </a:lnTo>
                  <a:lnTo>
                    <a:pt x="0" y="8229276"/>
                  </a:lnTo>
                  <a:lnTo>
                    <a:pt x="0" y="0"/>
                  </a:lnTo>
                  <a:close/>
                </a:path>
              </a:pathLst>
            </a:custGeom>
            <a:blipFill>
              <a:blip r:embed="rId15"/>
              <a:stretch>
                <a:fillRect l="-2647" r="-2647" b="-16979"/>
              </a:stretch>
            </a:blipFill>
          </p:spPr>
        </p:sp>
        <p:sp>
          <p:nvSpPr>
            <p:cNvPr id="21" name="TextBox 21"/>
            <p:cNvSpPr txBox="1"/>
            <p:nvPr/>
          </p:nvSpPr>
          <p:spPr>
            <a:xfrm>
              <a:off x="14309488" y="8982242"/>
              <a:ext cx="5706776" cy="774000"/>
            </a:xfrm>
            <a:prstGeom prst="rect">
              <a:avLst/>
            </a:prstGeom>
          </p:spPr>
          <p:txBody>
            <a:bodyPr lIns="0" tIns="0" rIns="0" bIns="0" rtlCol="0" anchor="t">
              <a:spAutoFit/>
            </a:bodyPr>
            <a:lstStyle/>
            <a:p>
              <a:pPr algn="ctr">
                <a:lnSpc>
                  <a:spcPts val="2260"/>
                </a:lnSpc>
              </a:pPr>
              <a:r>
                <a:rPr lang="en-US" sz="16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rPr>
                <a:t>Want affordable and quality presentations?</a:t>
              </a:r>
              <a:endParaRPr lang="en-US" sz="16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endParaRPr>
            </a:p>
            <a:p>
              <a:pPr algn="ctr">
                <a:lnSpc>
                  <a:spcPts val="2260"/>
                </a:lnSpc>
              </a:pPr>
              <a:r>
                <a:rPr lang="en-US" sz="16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rPr>
                <a:t>Find it in Nonex</a:t>
              </a:r>
              <a:endParaRPr lang="en-US" sz="16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endParaRPr>
            </a:p>
          </p:txBody>
        </p:sp>
        <p:sp>
          <p:nvSpPr>
            <p:cNvPr id="22" name="TextBox 22"/>
            <p:cNvSpPr txBox="1"/>
            <p:nvPr/>
          </p:nvSpPr>
          <p:spPr>
            <a:xfrm>
              <a:off x="14451867" y="9905467"/>
              <a:ext cx="5706776" cy="393000"/>
            </a:xfrm>
            <a:prstGeom prst="rect">
              <a:avLst/>
            </a:prstGeom>
          </p:spPr>
          <p:txBody>
            <a:bodyPr lIns="0" tIns="0" rIns="0" bIns="0" rtlCol="0" anchor="t">
              <a:spAutoFit/>
            </a:bodyPr>
            <a:lstStyle/>
            <a:p>
              <a:pPr algn="ctr">
                <a:lnSpc>
                  <a:spcPts val="2260"/>
                </a:lnSpc>
              </a:pPr>
              <a:r>
                <a:rPr lang="en-US" sz="16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rPr>
                <a:t>https://nonex.onrender.com</a:t>
              </a:r>
              <a:endParaRPr lang="en-US" sz="1615">
                <a:solidFill>
                  <a:srgbClr val="70480C"/>
                </a:solidFill>
                <a:latin typeface="Times New Roman MT" panose="02030502070405020303"/>
                <a:ea typeface="Times New Roman MT" panose="02030502070405020303"/>
                <a:cs typeface="Times New Roman MT" panose="02030502070405020303"/>
                <a:sym typeface="Times New Roman MT" panose="02030502070405020303"/>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2904</Words>
  <Application>WPS Presentation</Application>
  <PresentationFormat>On-screen Show (4:3)</PresentationFormat>
  <Paragraphs>51</Paragraphs>
  <Slides>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vt:lpstr>
      <vt:lpstr>SimSun</vt:lpstr>
      <vt:lpstr>Wingdings</vt:lpstr>
      <vt:lpstr>Times New Roman MT</vt:lpstr>
      <vt:lpstr>Times New Roman MT Bold Italics</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Vintage Themed Presentation</dc:title>
  <dc:creator/>
  <cp:lastModifiedBy>decer</cp:lastModifiedBy>
  <cp:revision>3</cp:revision>
  <dcterms:created xsi:type="dcterms:W3CDTF">2006-08-16T00:00:00Z</dcterms:created>
  <dcterms:modified xsi:type="dcterms:W3CDTF">2025-11-07T18:07:11Z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B289E123125B49039A676073582C1920</vt:lpwstr>
  </property>
  <property fmtid="{D5CDD505-2E9C-101B-9397-08002B2CF9AE}" pid="3" name="KSOProductBuildVer">
    <vt:lpwstr>1033-11.2.0.11105</vt:lpwstr>
  </property>
</Properties>
</file>